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316" r:id="rId3"/>
    <p:sldId id="317" r:id="rId4"/>
    <p:sldId id="318" r:id="rId5"/>
    <p:sldId id="340" r:id="rId6"/>
    <p:sldId id="319" r:id="rId7"/>
    <p:sldId id="258" r:id="rId8"/>
    <p:sldId id="323" r:id="rId9"/>
    <p:sldId id="310" r:id="rId10"/>
    <p:sldId id="343" r:id="rId11"/>
    <p:sldId id="344" r:id="rId12"/>
    <p:sldId id="324" r:id="rId13"/>
    <p:sldId id="325" r:id="rId14"/>
    <p:sldId id="271" r:id="rId15"/>
    <p:sldId id="345" r:id="rId16"/>
    <p:sldId id="346" r:id="rId17"/>
    <p:sldId id="328" r:id="rId18"/>
    <p:sldId id="329" r:id="rId19"/>
    <p:sldId id="330" r:id="rId20"/>
    <p:sldId id="333" r:id="rId21"/>
    <p:sldId id="336" r:id="rId22"/>
    <p:sldId id="337" r:id="rId23"/>
    <p:sldId id="338" r:id="rId24"/>
    <p:sldId id="339" r:id="rId25"/>
    <p:sldId id="349" r:id="rId26"/>
    <p:sldId id="302" r:id="rId27"/>
    <p:sldId id="350" r:id="rId28"/>
    <p:sldId id="281" r:id="rId29"/>
    <p:sldId id="282" r:id="rId30"/>
    <p:sldId id="293" r:id="rId31"/>
    <p:sldId id="277" r:id="rId32"/>
    <p:sldId id="292" r:id="rId33"/>
    <p:sldId id="295" r:id="rId34"/>
    <p:sldId id="296" r:id="rId35"/>
    <p:sldId id="299" r:id="rId36"/>
    <p:sldId id="278" r:id="rId37"/>
    <p:sldId id="287" r:id="rId38"/>
    <p:sldId id="288" r:id="rId39"/>
    <p:sldId id="334" r:id="rId40"/>
    <p:sldId id="341" r:id="rId41"/>
    <p:sldId id="335" r:id="rId42"/>
    <p:sldId id="347" r:id="rId43"/>
    <p:sldId id="275" r:id="rId44"/>
    <p:sldId id="268" r:id="rId45"/>
    <p:sldId id="269" r:id="rId46"/>
    <p:sldId id="294" r:id="rId47"/>
    <p:sldId id="304" r:id="rId48"/>
    <p:sldId id="342"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charset="0"/>
        <a:ea typeface="+mn-ea"/>
        <a:cs typeface="Arial" charset="0"/>
      </a:defRPr>
    </a:lvl1pPr>
    <a:lvl2pPr marL="457200" algn="l" rtl="0" fontAlgn="base">
      <a:spcBef>
        <a:spcPct val="0"/>
      </a:spcBef>
      <a:spcAft>
        <a:spcPct val="0"/>
      </a:spcAft>
      <a:defRPr kern="1200">
        <a:solidFill>
          <a:schemeClr val="tx1"/>
        </a:solidFill>
        <a:latin typeface="Times New Roman" charset="0"/>
        <a:ea typeface="+mn-ea"/>
        <a:cs typeface="Arial" charset="0"/>
      </a:defRPr>
    </a:lvl2pPr>
    <a:lvl3pPr marL="914400" algn="l" rtl="0" fontAlgn="base">
      <a:spcBef>
        <a:spcPct val="0"/>
      </a:spcBef>
      <a:spcAft>
        <a:spcPct val="0"/>
      </a:spcAft>
      <a:defRPr kern="1200">
        <a:solidFill>
          <a:schemeClr val="tx1"/>
        </a:solidFill>
        <a:latin typeface="Times New Roman" charset="0"/>
        <a:ea typeface="+mn-ea"/>
        <a:cs typeface="Arial" charset="0"/>
      </a:defRPr>
    </a:lvl3pPr>
    <a:lvl4pPr marL="1371600" algn="l" rtl="0" fontAlgn="base">
      <a:spcBef>
        <a:spcPct val="0"/>
      </a:spcBef>
      <a:spcAft>
        <a:spcPct val="0"/>
      </a:spcAft>
      <a:defRPr kern="1200">
        <a:solidFill>
          <a:schemeClr val="tx1"/>
        </a:solidFill>
        <a:latin typeface="Times New Roman" charset="0"/>
        <a:ea typeface="+mn-ea"/>
        <a:cs typeface="Arial" charset="0"/>
      </a:defRPr>
    </a:lvl4pPr>
    <a:lvl5pPr marL="1828800" algn="l" rtl="0" fontAlgn="base">
      <a:spcBef>
        <a:spcPct val="0"/>
      </a:spcBef>
      <a:spcAft>
        <a:spcPct val="0"/>
      </a:spcAft>
      <a:defRPr kern="1200">
        <a:solidFill>
          <a:schemeClr val="tx1"/>
        </a:solidFill>
        <a:latin typeface="Times New Roman" charset="0"/>
        <a:ea typeface="+mn-ea"/>
        <a:cs typeface="Arial" charset="0"/>
      </a:defRPr>
    </a:lvl5pPr>
    <a:lvl6pPr marL="2286000" algn="l" defTabSz="914400" rtl="0" eaLnBrk="1" latinLnBrk="0" hangingPunct="1">
      <a:defRPr kern="1200">
        <a:solidFill>
          <a:schemeClr val="tx1"/>
        </a:solidFill>
        <a:latin typeface="Times New Roman" charset="0"/>
        <a:ea typeface="+mn-ea"/>
        <a:cs typeface="Arial" charset="0"/>
      </a:defRPr>
    </a:lvl6pPr>
    <a:lvl7pPr marL="2743200" algn="l" defTabSz="914400" rtl="0" eaLnBrk="1" latinLnBrk="0" hangingPunct="1">
      <a:defRPr kern="1200">
        <a:solidFill>
          <a:schemeClr val="tx1"/>
        </a:solidFill>
        <a:latin typeface="Times New Roman" charset="0"/>
        <a:ea typeface="+mn-ea"/>
        <a:cs typeface="Arial" charset="0"/>
      </a:defRPr>
    </a:lvl7pPr>
    <a:lvl8pPr marL="3200400" algn="l" defTabSz="914400" rtl="0" eaLnBrk="1" latinLnBrk="0" hangingPunct="1">
      <a:defRPr kern="1200">
        <a:solidFill>
          <a:schemeClr val="tx1"/>
        </a:solidFill>
        <a:latin typeface="Times New Roman" charset="0"/>
        <a:ea typeface="+mn-ea"/>
        <a:cs typeface="Arial" charset="0"/>
      </a:defRPr>
    </a:lvl8pPr>
    <a:lvl9pPr marL="3657600" algn="l" defTabSz="914400" rtl="0" eaLnBrk="1" latinLnBrk="0" hangingPunct="1">
      <a:defRPr kern="1200">
        <a:solidFill>
          <a:schemeClr val="tx1"/>
        </a:solidFill>
        <a:latin typeface="Times New Roman"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62" autoAdjust="0"/>
    <p:restoredTop sz="94660"/>
  </p:normalViewPr>
  <p:slideViewPr>
    <p:cSldViewPr>
      <p:cViewPr>
        <p:scale>
          <a:sx n="71" d="100"/>
          <a:sy n="71" d="100"/>
        </p:scale>
        <p:origin x="-139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dirty="0"/>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dirty="0"/>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dirty="0"/>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dirty="0"/>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dirty="0"/>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grpSp>
      <p:sp>
        <p:nvSpPr>
          <p:cNvPr id="112661" name="Rectangle 21"/>
          <p:cNvSpPr>
            <a:spLocks noGrp="1" noChangeArrowheads="1"/>
          </p:cNvSpPr>
          <p:nvPr>
            <p:ph type="ctrTitle" sz="quarter"/>
          </p:nvPr>
        </p:nvSpPr>
        <p:spPr>
          <a:xfrm>
            <a:off x="685800" y="1828800"/>
            <a:ext cx="7772400" cy="1736725"/>
          </a:xfrm>
        </p:spPr>
        <p:txBody>
          <a:bodyPr/>
          <a:lstStyle>
            <a:lvl1pPr>
              <a:defRPr sz="5400"/>
            </a:lvl1pPr>
          </a:lstStyle>
          <a:p>
            <a:r>
              <a:rPr lang="en-IN"/>
              <a:t>Click to edit Master title style</a:t>
            </a:r>
          </a:p>
        </p:txBody>
      </p:sp>
      <p:sp>
        <p:nvSpPr>
          <p:cNvPr id="11266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IN"/>
              <a:t>Click to edit Master subtitle style</a:t>
            </a:r>
          </a:p>
        </p:txBody>
      </p:sp>
      <p:sp>
        <p:nvSpPr>
          <p:cNvPr id="23" name="Rectangle 23"/>
          <p:cNvSpPr>
            <a:spLocks noGrp="1" noChangeArrowheads="1"/>
          </p:cNvSpPr>
          <p:nvPr>
            <p:ph type="dt" sz="quarter" idx="10"/>
          </p:nvPr>
        </p:nvSpPr>
        <p:spPr/>
        <p:txBody>
          <a:bodyPr/>
          <a:lstStyle>
            <a:lvl1pPr>
              <a:defRPr smtClean="0"/>
            </a:lvl1pPr>
          </a:lstStyle>
          <a:p>
            <a:pPr>
              <a:defRPr/>
            </a:pPr>
            <a:endParaRPr lang="en-IN" dirty="0"/>
          </a:p>
        </p:txBody>
      </p:sp>
      <p:sp>
        <p:nvSpPr>
          <p:cNvPr id="24" name="Rectangle 24"/>
          <p:cNvSpPr>
            <a:spLocks noGrp="1" noChangeArrowheads="1"/>
          </p:cNvSpPr>
          <p:nvPr>
            <p:ph type="ftr" sz="quarter" idx="11"/>
          </p:nvPr>
        </p:nvSpPr>
        <p:spPr/>
        <p:txBody>
          <a:bodyPr/>
          <a:lstStyle>
            <a:lvl1pPr>
              <a:defRPr smtClean="0"/>
            </a:lvl1pPr>
          </a:lstStyle>
          <a:p>
            <a:pPr>
              <a:defRPr/>
            </a:pPr>
            <a:endParaRPr lang="en-IN" dirty="0"/>
          </a:p>
        </p:txBody>
      </p:sp>
      <p:sp>
        <p:nvSpPr>
          <p:cNvPr id="25" name="Rectangle 25"/>
          <p:cNvSpPr>
            <a:spLocks noGrp="1" noChangeArrowheads="1"/>
          </p:cNvSpPr>
          <p:nvPr>
            <p:ph type="sldNum" sz="quarter" idx="12"/>
          </p:nvPr>
        </p:nvSpPr>
        <p:spPr/>
        <p:txBody>
          <a:bodyPr/>
          <a:lstStyle>
            <a:lvl1pPr>
              <a:defRPr smtClean="0"/>
            </a:lvl1pPr>
          </a:lstStyle>
          <a:p>
            <a:pPr>
              <a:defRPr/>
            </a:pPr>
            <a:fld id="{D80E74D7-CCB6-4D7A-BAD1-BBF444AF0F1A}" type="slidenum">
              <a:rPr lang="en-IN"/>
              <a:pPr>
                <a:defRPr/>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IN"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6" name="Rectangle 25"/>
          <p:cNvSpPr>
            <a:spLocks noGrp="1" noChangeArrowheads="1"/>
          </p:cNvSpPr>
          <p:nvPr>
            <p:ph type="sldNum" sz="quarter" idx="12"/>
          </p:nvPr>
        </p:nvSpPr>
        <p:spPr>
          <a:ln/>
        </p:spPr>
        <p:txBody>
          <a:bodyPr/>
          <a:lstStyle>
            <a:lvl1pPr>
              <a:defRPr/>
            </a:lvl1pPr>
          </a:lstStyle>
          <a:p>
            <a:pPr>
              <a:defRPr/>
            </a:pPr>
            <a:fld id="{413CC5E0-6AE9-4DEE-AB5F-C6347AA1B6FA}" type="slidenum">
              <a:rPr lang="en-IN"/>
              <a:pPr>
                <a:defRPr/>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IN"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6" name="Rectangle 25"/>
          <p:cNvSpPr>
            <a:spLocks noGrp="1" noChangeArrowheads="1"/>
          </p:cNvSpPr>
          <p:nvPr>
            <p:ph type="sldNum" sz="quarter" idx="12"/>
          </p:nvPr>
        </p:nvSpPr>
        <p:spPr>
          <a:ln/>
        </p:spPr>
        <p:txBody>
          <a:bodyPr/>
          <a:lstStyle>
            <a:lvl1pPr>
              <a:defRPr/>
            </a:lvl1pPr>
          </a:lstStyle>
          <a:p>
            <a:pPr>
              <a:defRPr/>
            </a:pPr>
            <a:fld id="{7FF0399D-F83E-4E2E-9E73-3DB29DCBC2D6}" type="slidenum">
              <a:rPr lang="en-IN"/>
              <a:pPr>
                <a:defRPr/>
              </a:pPr>
              <a:t>‹#›</a:t>
            </a:fld>
            <a:endParaRPr lang="en-I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IN"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7" name="Rectangle 25"/>
          <p:cNvSpPr>
            <a:spLocks noGrp="1" noChangeArrowheads="1"/>
          </p:cNvSpPr>
          <p:nvPr>
            <p:ph type="sldNum" sz="quarter" idx="12"/>
          </p:nvPr>
        </p:nvSpPr>
        <p:spPr>
          <a:ln/>
        </p:spPr>
        <p:txBody>
          <a:bodyPr/>
          <a:lstStyle>
            <a:lvl1pPr>
              <a:defRPr/>
            </a:lvl1pPr>
          </a:lstStyle>
          <a:p>
            <a:pPr>
              <a:defRPr/>
            </a:pPr>
            <a:fld id="{79EA76D0-D40A-4A33-A580-5910C5634FD2}" type="slidenum">
              <a:rPr lang="en-IN"/>
              <a:pPr>
                <a:defRPr/>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IN"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6" name="Rectangle 25"/>
          <p:cNvSpPr>
            <a:spLocks noGrp="1" noChangeArrowheads="1"/>
          </p:cNvSpPr>
          <p:nvPr>
            <p:ph type="sldNum" sz="quarter" idx="12"/>
          </p:nvPr>
        </p:nvSpPr>
        <p:spPr>
          <a:ln/>
        </p:spPr>
        <p:txBody>
          <a:bodyPr/>
          <a:lstStyle>
            <a:lvl1pPr>
              <a:defRPr/>
            </a:lvl1pPr>
          </a:lstStyle>
          <a:p>
            <a:pPr>
              <a:defRPr/>
            </a:pPr>
            <a:fld id="{DAB9F771-94BA-4686-A59C-FF897F1C5F55}" type="slidenum">
              <a:rPr lang="en-IN"/>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IN" dirty="0"/>
          </a:p>
        </p:txBody>
      </p:sp>
      <p:sp>
        <p:nvSpPr>
          <p:cNvPr id="5"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6" name="Rectangle 25"/>
          <p:cNvSpPr>
            <a:spLocks noGrp="1" noChangeArrowheads="1"/>
          </p:cNvSpPr>
          <p:nvPr>
            <p:ph type="sldNum" sz="quarter" idx="12"/>
          </p:nvPr>
        </p:nvSpPr>
        <p:spPr>
          <a:ln/>
        </p:spPr>
        <p:txBody>
          <a:bodyPr/>
          <a:lstStyle>
            <a:lvl1pPr>
              <a:defRPr/>
            </a:lvl1pPr>
          </a:lstStyle>
          <a:p>
            <a:pPr>
              <a:defRPr/>
            </a:pPr>
            <a:fld id="{C8CB2436-8728-46D2-B6D5-208ED8272ED9}" type="slidenum">
              <a:rPr lang="en-IN"/>
              <a:pPr>
                <a:defRPr/>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IN"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7" name="Rectangle 25"/>
          <p:cNvSpPr>
            <a:spLocks noGrp="1" noChangeArrowheads="1"/>
          </p:cNvSpPr>
          <p:nvPr>
            <p:ph type="sldNum" sz="quarter" idx="12"/>
          </p:nvPr>
        </p:nvSpPr>
        <p:spPr>
          <a:ln/>
        </p:spPr>
        <p:txBody>
          <a:bodyPr/>
          <a:lstStyle>
            <a:lvl1pPr>
              <a:defRPr/>
            </a:lvl1pPr>
          </a:lstStyle>
          <a:p>
            <a:pPr>
              <a:defRPr/>
            </a:pPr>
            <a:fld id="{C3B3A3C9-3529-4D57-98EC-DD559F64600D}" type="slidenum">
              <a:rPr lang="en-IN"/>
              <a:pPr>
                <a:defRPr/>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IN" dirty="0"/>
          </a:p>
        </p:txBody>
      </p:sp>
      <p:sp>
        <p:nvSpPr>
          <p:cNvPr id="8"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9" name="Rectangle 25"/>
          <p:cNvSpPr>
            <a:spLocks noGrp="1" noChangeArrowheads="1"/>
          </p:cNvSpPr>
          <p:nvPr>
            <p:ph type="sldNum" sz="quarter" idx="12"/>
          </p:nvPr>
        </p:nvSpPr>
        <p:spPr>
          <a:ln/>
        </p:spPr>
        <p:txBody>
          <a:bodyPr/>
          <a:lstStyle>
            <a:lvl1pPr>
              <a:defRPr/>
            </a:lvl1pPr>
          </a:lstStyle>
          <a:p>
            <a:pPr>
              <a:defRPr/>
            </a:pPr>
            <a:fld id="{B1A804B9-D0B8-4F73-A822-727D08A1D949}" type="slidenum">
              <a:rPr lang="en-IN"/>
              <a:pPr>
                <a:defRPr/>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IN" dirty="0"/>
          </a:p>
        </p:txBody>
      </p:sp>
      <p:sp>
        <p:nvSpPr>
          <p:cNvPr id="4"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5" name="Rectangle 25"/>
          <p:cNvSpPr>
            <a:spLocks noGrp="1" noChangeArrowheads="1"/>
          </p:cNvSpPr>
          <p:nvPr>
            <p:ph type="sldNum" sz="quarter" idx="12"/>
          </p:nvPr>
        </p:nvSpPr>
        <p:spPr>
          <a:ln/>
        </p:spPr>
        <p:txBody>
          <a:bodyPr/>
          <a:lstStyle>
            <a:lvl1pPr>
              <a:defRPr/>
            </a:lvl1pPr>
          </a:lstStyle>
          <a:p>
            <a:pPr>
              <a:defRPr/>
            </a:pPr>
            <a:fld id="{D028F2D3-5155-4A53-8552-1E71580CE0B5}" type="slidenum">
              <a:rPr lang="en-IN"/>
              <a:pPr>
                <a:defRPr/>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IN" dirty="0"/>
          </a:p>
        </p:txBody>
      </p:sp>
      <p:sp>
        <p:nvSpPr>
          <p:cNvPr id="3"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4" name="Rectangle 25"/>
          <p:cNvSpPr>
            <a:spLocks noGrp="1" noChangeArrowheads="1"/>
          </p:cNvSpPr>
          <p:nvPr>
            <p:ph type="sldNum" sz="quarter" idx="12"/>
          </p:nvPr>
        </p:nvSpPr>
        <p:spPr>
          <a:ln/>
        </p:spPr>
        <p:txBody>
          <a:bodyPr/>
          <a:lstStyle>
            <a:lvl1pPr>
              <a:defRPr/>
            </a:lvl1pPr>
          </a:lstStyle>
          <a:p>
            <a:pPr>
              <a:defRPr/>
            </a:pPr>
            <a:fld id="{D4512751-D113-4BB7-8B06-701B81FE092F}" type="slidenum">
              <a:rPr lang="en-IN"/>
              <a:pPr>
                <a:defRPr/>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IN"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7" name="Rectangle 25"/>
          <p:cNvSpPr>
            <a:spLocks noGrp="1" noChangeArrowheads="1"/>
          </p:cNvSpPr>
          <p:nvPr>
            <p:ph type="sldNum" sz="quarter" idx="12"/>
          </p:nvPr>
        </p:nvSpPr>
        <p:spPr>
          <a:ln/>
        </p:spPr>
        <p:txBody>
          <a:bodyPr/>
          <a:lstStyle>
            <a:lvl1pPr>
              <a:defRPr/>
            </a:lvl1pPr>
          </a:lstStyle>
          <a:p>
            <a:pPr>
              <a:defRPr/>
            </a:pPr>
            <a:fld id="{60A5EC4F-BB6E-4A17-A20B-952A36554FC8}" type="slidenum">
              <a:rPr lang="en-IN"/>
              <a:pPr>
                <a:defRPr/>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IN" dirty="0"/>
          </a:p>
        </p:txBody>
      </p:sp>
      <p:sp>
        <p:nvSpPr>
          <p:cNvPr id="6" name="Rectangle 24"/>
          <p:cNvSpPr>
            <a:spLocks noGrp="1" noChangeArrowheads="1"/>
          </p:cNvSpPr>
          <p:nvPr>
            <p:ph type="ftr" sz="quarter" idx="11"/>
          </p:nvPr>
        </p:nvSpPr>
        <p:spPr>
          <a:ln/>
        </p:spPr>
        <p:txBody>
          <a:bodyPr/>
          <a:lstStyle>
            <a:lvl1pPr>
              <a:defRPr/>
            </a:lvl1pPr>
          </a:lstStyle>
          <a:p>
            <a:pPr>
              <a:defRPr/>
            </a:pPr>
            <a:endParaRPr lang="en-IN" dirty="0"/>
          </a:p>
        </p:txBody>
      </p:sp>
      <p:sp>
        <p:nvSpPr>
          <p:cNvPr id="7" name="Rectangle 25"/>
          <p:cNvSpPr>
            <a:spLocks noGrp="1" noChangeArrowheads="1"/>
          </p:cNvSpPr>
          <p:nvPr>
            <p:ph type="sldNum" sz="quarter" idx="12"/>
          </p:nvPr>
        </p:nvSpPr>
        <p:spPr>
          <a:ln/>
        </p:spPr>
        <p:txBody>
          <a:bodyPr/>
          <a:lstStyle>
            <a:lvl1pPr>
              <a:defRPr/>
            </a:lvl1pPr>
          </a:lstStyle>
          <a:p>
            <a:pPr>
              <a:defRPr/>
            </a:pPr>
            <a:fld id="{847986E9-7C0C-40FB-BDE3-B7621181899F}" type="slidenum">
              <a:rPr lang="en-IN"/>
              <a:pPr>
                <a:defRPr/>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11161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11162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162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1162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1162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dirty="0"/>
            </a:p>
          </p:txBody>
        </p:sp>
        <p:sp>
          <p:nvSpPr>
            <p:cNvPr id="11162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162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162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162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dirty="0"/>
            </a:p>
          </p:txBody>
        </p:sp>
        <p:sp>
          <p:nvSpPr>
            <p:cNvPr id="11162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dirty="0"/>
            </a:p>
          </p:txBody>
        </p:sp>
        <p:sp>
          <p:nvSpPr>
            <p:cNvPr id="11162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dirty="0"/>
            </a:p>
          </p:txBody>
        </p:sp>
        <p:sp>
          <p:nvSpPr>
            <p:cNvPr id="11163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1163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dirty="0"/>
            </a:p>
          </p:txBody>
        </p:sp>
        <p:sp>
          <p:nvSpPr>
            <p:cNvPr id="11163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dirty="0"/>
            </a:p>
          </p:txBody>
        </p:sp>
        <p:sp>
          <p:nvSpPr>
            <p:cNvPr id="11163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dirty="0"/>
            </a:p>
          </p:txBody>
        </p:sp>
        <p:sp>
          <p:nvSpPr>
            <p:cNvPr id="11163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sp>
          <p:nvSpPr>
            <p:cNvPr id="11163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dirty="0"/>
            </a:p>
          </p:txBody>
        </p:sp>
        <p:sp>
          <p:nvSpPr>
            <p:cNvPr id="11163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dirty="0"/>
            </a:p>
          </p:txBody>
        </p:sp>
      </p:grpSp>
      <p:sp>
        <p:nvSpPr>
          <p:cNvPr id="11163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IN" smtClean="0"/>
              <a:t>Click to edit Master title style</a:t>
            </a:r>
          </a:p>
        </p:txBody>
      </p:sp>
      <p:sp>
        <p:nvSpPr>
          <p:cNvPr id="11163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p>
        </p:txBody>
      </p:sp>
      <p:sp>
        <p:nvSpPr>
          <p:cNvPr id="11163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en-IN" dirty="0"/>
          </a:p>
        </p:txBody>
      </p:sp>
      <p:sp>
        <p:nvSpPr>
          <p:cNvPr id="11164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endParaRPr lang="en-IN" dirty="0"/>
          </a:p>
        </p:txBody>
      </p:sp>
      <p:sp>
        <p:nvSpPr>
          <p:cNvPr id="11164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2F6951E0-DCE0-4E2C-BD62-4ABCF4CAEB4A}" type="slidenum">
              <a:rPr lang="en-IN"/>
              <a:pPr>
                <a:defRPr/>
              </a:pPr>
              <a:t>‹#›</a:t>
            </a:fld>
            <a:endParaRPr lang="en-IN" dirty="0"/>
          </a:p>
        </p:txBody>
      </p:sp>
    </p:spTree>
  </p:cSld>
  <p:clrMap bg1="dk2" tx1="lt1" bg2="dk1" tx2="lt2" accent1="accent1" accent2="accent2" accent3="accent3" accent4="accent4" accent5="accent5" accent6="accent6" hlink="hlink" folHlink="folHlink"/>
  <p:sldLayoutIdLst>
    <p:sldLayoutId id="2147483680"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1705" y="2060848"/>
            <a:ext cx="9144000" cy="1143000"/>
          </a:xfrm>
        </p:spPr>
        <p:txBody>
          <a:bodyPr/>
          <a:lstStyle/>
          <a:p>
            <a:pPr eaLnBrk="1" hangingPunct="1"/>
            <a:r>
              <a:rPr lang="en-US" sz="4000" dirty="0" smtClean="0">
                <a:effectLst/>
              </a:rPr>
              <a:t>TREATMENT OF INTRACRANIAL ANEURYSMS</a:t>
            </a:r>
            <a:endParaRPr lang="en-US" sz="4000" dirty="0" smtClean="0">
              <a:effectLst/>
            </a:endParaRPr>
          </a:p>
        </p:txBody>
      </p:sp>
      <p:pic>
        <p:nvPicPr>
          <p:cNvPr id="3076" name="Picture 4" descr="angio"/>
          <p:cNvPicPr>
            <a:picLocks noGrp="1" noChangeAspect="1" noChangeArrowheads="1"/>
          </p:cNvPicPr>
          <p:nvPr>
            <p:ph sz="half" idx="2"/>
          </p:nvPr>
        </p:nvPicPr>
        <p:blipFill>
          <a:blip r:embed="rId2">
            <a:lum bright="6000"/>
          </a:blip>
          <a:srcRect l="-2835"/>
          <a:stretch>
            <a:fillRect/>
          </a:stretch>
        </p:blipFill>
        <p:spPr>
          <a:xfrm>
            <a:off x="7837488" y="5588000"/>
            <a:ext cx="1306512" cy="1270000"/>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sz="4000" dirty="0" smtClean="0"/>
              <a:t>Efficacy and risk factors of surgery </a:t>
            </a:r>
          </a:p>
        </p:txBody>
      </p:sp>
      <p:sp>
        <p:nvSpPr>
          <p:cNvPr id="125955" name="Rectangle 3"/>
          <p:cNvSpPr>
            <a:spLocks noGrp="1" noChangeArrowheads="1"/>
          </p:cNvSpPr>
          <p:nvPr>
            <p:ph type="body" idx="1"/>
          </p:nvPr>
        </p:nvSpPr>
        <p:spPr>
          <a:xfrm>
            <a:off x="468313" y="2708275"/>
            <a:ext cx="8229600" cy="3268663"/>
          </a:xfrm>
        </p:spPr>
        <p:txBody>
          <a:bodyPr/>
          <a:lstStyle/>
          <a:p>
            <a:pPr eaLnBrk="1" hangingPunct="1">
              <a:defRPr/>
            </a:pPr>
            <a:r>
              <a:rPr lang="en-US" dirty="0" smtClean="0"/>
              <a:t>More than 90% complete occlusion rate</a:t>
            </a:r>
          </a:p>
          <a:p>
            <a:pPr eaLnBrk="1" hangingPunct="1">
              <a:defRPr/>
            </a:pPr>
            <a:r>
              <a:rPr lang="en-US" dirty="0" smtClean="0"/>
              <a:t>Mortality 0-3% in various series</a:t>
            </a:r>
          </a:p>
          <a:p>
            <a:pPr eaLnBrk="1" hangingPunct="1">
              <a:defRPr/>
            </a:pPr>
            <a:r>
              <a:rPr lang="en-US" dirty="0" smtClean="0"/>
              <a:t>Morbidity 2-11% quoted in large studies</a:t>
            </a:r>
          </a:p>
          <a:p>
            <a:pPr eaLnBrk="1" hangingPunct="1">
              <a:defRPr/>
            </a:pPr>
            <a:r>
              <a:rPr lang="en-US" dirty="0" smtClean="0"/>
              <a:t>Risk of surgery exceeds the 7.5 year risk of bleed in those aneurysm which are &lt;10mm</a:t>
            </a:r>
          </a:p>
          <a:p>
            <a:pPr eaLnBrk="1" hangingPunct="1">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en-US" sz="4000" dirty="0" smtClean="0"/>
              <a:t>Factors affecting surgical outcome</a:t>
            </a:r>
            <a:br>
              <a:rPr lang="en-US" sz="4000" dirty="0" smtClean="0"/>
            </a:br>
            <a:endParaRPr lang="en-US" sz="4000" dirty="0" smtClean="0"/>
          </a:p>
        </p:txBody>
      </p:sp>
      <p:sp>
        <p:nvSpPr>
          <p:cNvPr id="126979" name="Rectangle 3"/>
          <p:cNvSpPr>
            <a:spLocks noGrp="1" noChangeArrowheads="1"/>
          </p:cNvSpPr>
          <p:nvPr>
            <p:ph type="body" idx="1"/>
          </p:nvPr>
        </p:nvSpPr>
        <p:spPr>
          <a:xfrm>
            <a:off x="685800" y="1412875"/>
            <a:ext cx="7772400" cy="4683125"/>
          </a:xfrm>
        </p:spPr>
        <p:txBody>
          <a:bodyPr/>
          <a:lstStyle/>
          <a:p>
            <a:pPr eaLnBrk="1" hangingPunct="1">
              <a:defRPr/>
            </a:pPr>
            <a:r>
              <a:rPr lang="en-US" dirty="0" smtClean="0"/>
              <a:t>Aneurysm related factors</a:t>
            </a:r>
          </a:p>
          <a:p>
            <a:pPr lvl="2" eaLnBrk="1" hangingPunct="1">
              <a:defRPr/>
            </a:pPr>
            <a:r>
              <a:rPr lang="en-US" dirty="0" smtClean="0"/>
              <a:t>Aneurysm size (&gt;2.5).</a:t>
            </a:r>
          </a:p>
          <a:p>
            <a:pPr lvl="2" eaLnBrk="1" hangingPunct="1">
              <a:defRPr/>
            </a:pPr>
            <a:r>
              <a:rPr lang="en-US" dirty="0" smtClean="0"/>
              <a:t>Location (A comm, ICA bifurcation).</a:t>
            </a:r>
          </a:p>
          <a:p>
            <a:pPr lvl="2" eaLnBrk="1" hangingPunct="1">
              <a:defRPr/>
            </a:pPr>
            <a:r>
              <a:rPr lang="en-US" dirty="0" smtClean="0"/>
              <a:t>Orientation </a:t>
            </a:r>
          </a:p>
          <a:p>
            <a:pPr eaLnBrk="1" hangingPunct="1">
              <a:defRPr/>
            </a:pPr>
            <a:r>
              <a:rPr lang="en-US" dirty="0" smtClean="0"/>
              <a:t>Patient related factors</a:t>
            </a:r>
          </a:p>
          <a:p>
            <a:pPr lvl="2" eaLnBrk="1" hangingPunct="1">
              <a:defRPr/>
            </a:pPr>
            <a:r>
              <a:rPr lang="en-US" dirty="0" smtClean="0"/>
              <a:t>Age</a:t>
            </a:r>
          </a:p>
          <a:p>
            <a:pPr lvl="2" eaLnBrk="1" hangingPunct="1">
              <a:defRPr/>
            </a:pPr>
            <a:r>
              <a:rPr lang="en-US" dirty="0" smtClean="0"/>
              <a:t>Ischemic cerebrovascular diseases</a:t>
            </a:r>
          </a:p>
          <a:p>
            <a:pPr lvl="2" eaLnBrk="1" hangingPunct="1">
              <a:defRPr/>
            </a:pPr>
            <a:r>
              <a:rPr lang="en-US" dirty="0" smtClean="0"/>
              <a:t>Diabetes mellitus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835150" y="260350"/>
            <a:ext cx="5329238" cy="1152525"/>
          </a:xfrm>
        </p:spPr>
        <p:txBody>
          <a:bodyPr/>
          <a:lstStyle/>
          <a:p>
            <a:pPr eaLnBrk="1" hangingPunct="1">
              <a:defRPr/>
            </a:pPr>
            <a:r>
              <a:rPr lang="en-US" sz="3200" dirty="0" smtClean="0"/>
              <a:t>RUPTURED ANEURYSMS</a:t>
            </a:r>
          </a:p>
        </p:txBody>
      </p:sp>
      <p:sp>
        <p:nvSpPr>
          <p:cNvPr id="96259" name="Rectangle 3"/>
          <p:cNvSpPr>
            <a:spLocks noGrp="1" noChangeArrowheads="1"/>
          </p:cNvSpPr>
          <p:nvPr>
            <p:ph type="body" idx="1"/>
          </p:nvPr>
        </p:nvSpPr>
        <p:spPr>
          <a:xfrm>
            <a:off x="684213" y="1844675"/>
            <a:ext cx="7772400" cy="4754563"/>
          </a:xfrm>
        </p:spPr>
        <p:txBody>
          <a:bodyPr/>
          <a:lstStyle/>
          <a:p>
            <a:pPr eaLnBrk="1" hangingPunct="1">
              <a:defRPr/>
            </a:pPr>
            <a:r>
              <a:rPr lang="en-US" dirty="0" smtClean="0"/>
              <a:t>Sixty percent of patients either die or disabled.</a:t>
            </a:r>
          </a:p>
          <a:p>
            <a:pPr eaLnBrk="1" hangingPunct="1">
              <a:defRPr/>
            </a:pPr>
            <a:r>
              <a:rPr lang="en-US" dirty="0" smtClean="0"/>
              <a:t>20-30% rebleed in 30 days.</a:t>
            </a:r>
          </a:p>
          <a:p>
            <a:pPr eaLnBrk="1" hangingPunct="1">
              <a:defRPr/>
            </a:pPr>
            <a:r>
              <a:rPr lang="en-US" dirty="0" smtClean="0"/>
              <a:t>4% rebleed rate on day 1. </a:t>
            </a:r>
          </a:p>
          <a:p>
            <a:pPr eaLnBrk="1" hangingPunct="1">
              <a:defRPr/>
            </a:pPr>
            <a:r>
              <a:rPr lang="en-US" dirty="0" smtClean="0"/>
              <a:t> more than 70% who rebleed, die.</a:t>
            </a:r>
          </a:p>
          <a:p>
            <a:pPr eaLnBrk="1" hangingPunct="1">
              <a:defRPr/>
            </a:pPr>
            <a:r>
              <a:rPr lang="en-US" dirty="0" smtClean="0"/>
              <a:t>Aneurysm occlusion either surgical or endovascular is the only answer.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2771775" y="260350"/>
            <a:ext cx="3394075" cy="990600"/>
          </a:xfrm>
        </p:spPr>
        <p:txBody>
          <a:bodyPr/>
          <a:lstStyle/>
          <a:p>
            <a:pPr eaLnBrk="1" hangingPunct="1">
              <a:defRPr/>
            </a:pPr>
            <a:r>
              <a:rPr lang="en-US" dirty="0" smtClean="0"/>
              <a:t>Treatment </a:t>
            </a:r>
            <a:endParaRPr lang="en-IN" dirty="0" smtClean="0"/>
          </a:p>
        </p:txBody>
      </p:sp>
      <p:sp>
        <p:nvSpPr>
          <p:cNvPr id="97283" name="Rectangle 3"/>
          <p:cNvSpPr>
            <a:spLocks noGrp="1" noChangeArrowheads="1"/>
          </p:cNvSpPr>
          <p:nvPr>
            <p:ph type="body" idx="1"/>
          </p:nvPr>
        </p:nvSpPr>
        <p:spPr>
          <a:xfrm>
            <a:off x="468313" y="1989138"/>
            <a:ext cx="8229600" cy="4276725"/>
          </a:xfrm>
        </p:spPr>
        <p:txBody>
          <a:bodyPr/>
          <a:lstStyle/>
          <a:p>
            <a:pPr eaLnBrk="1" hangingPunct="1">
              <a:defRPr/>
            </a:pPr>
            <a:r>
              <a:rPr lang="en-US" dirty="0" smtClean="0"/>
              <a:t>Resuscitation after SAH</a:t>
            </a:r>
          </a:p>
          <a:p>
            <a:pPr eaLnBrk="1" hangingPunct="1">
              <a:defRPr/>
            </a:pPr>
            <a:r>
              <a:rPr lang="en-US" dirty="0" smtClean="0"/>
              <a:t>General medical treatment</a:t>
            </a:r>
          </a:p>
          <a:p>
            <a:pPr lvl="1" eaLnBrk="1" hangingPunct="1">
              <a:defRPr/>
            </a:pPr>
            <a:r>
              <a:rPr lang="en-US" dirty="0" smtClean="0"/>
              <a:t>Bed rest, analgesia, catheterization, stool softeners</a:t>
            </a:r>
          </a:p>
          <a:p>
            <a:pPr lvl="1" eaLnBrk="1" hangingPunct="1">
              <a:defRPr/>
            </a:pPr>
            <a:r>
              <a:rPr lang="en-US" dirty="0" smtClean="0"/>
              <a:t>Antiepileptic, steroids, CCB, antiemetics, sedation</a:t>
            </a:r>
          </a:p>
          <a:p>
            <a:pPr lvl="1" eaLnBrk="1" hangingPunct="1">
              <a:defRPr/>
            </a:pPr>
            <a:r>
              <a:rPr lang="en-US" dirty="0" smtClean="0"/>
              <a:t>Management of fluids and electrolyte imbalance</a:t>
            </a:r>
          </a:p>
          <a:p>
            <a:pPr eaLnBrk="1" hangingPunct="1">
              <a:defRPr/>
            </a:pPr>
            <a:r>
              <a:rPr lang="en-US" dirty="0" smtClean="0"/>
              <a:t>Definitive management</a:t>
            </a:r>
          </a:p>
          <a:p>
            <a:pPr eaLnBrk="1" hangingPunct="1">
              <a:defRPr/>
            </a:pPr>
            <a:endParaRPr lang="en-IN"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333375"/>
            <a:ext cx="7920037" cy="779463"/>
          </a:xfrm>
        </p:spPr>
        <p:txBody>
          <a:bodyPr/>
          <a:lstStyle/>
          <a:p>
            <a:pPr eaLnBrk="1" hangingPunct="1">
              <a:defRPr/>
            </a:pPr>
            <a:r>
              <a:rPr lang="en-US" dirty="0" smtClean="0"/>
              <a:t>Options for definitive treatment</a:t>
            </a:r>
          </a:p>
        </p:txBody>
      </p:sp>
      <p:sp>
        <p:nvSpPr>
          <p:cNvPr id="22531" name="Rectangle 3"/>
          <p:cNvSpPr>
            <a:spLocks noGrp="1" noChangeArrowheads="1"/>
          </p:cNvSpPr>
          <p:nvPr>
            <p:ph type="body" idx="1"/>
          </p:nvPr>
        </p:nvSpPr>
        <p:spPr>
          <a:xfrm>
            <a:off x="684213" y="1628775"/>
            <a:ext cx="7772400" cy="4754563"/>
          </a:xfrm>
        </p:spPr>
        <p:txBody>
          <a:bodyPr/>
          <a:lstStyle/>
          <a:p>
            <a:pPr eaLnBrk="1" hangingPunct="1">
              <a:defRPr/>
            </a:pPr>
            <a:r>
              <a:rPr lang="en-US" sz="2800" dirty="0" smtClean="0"/>
              <a:t>Surgery.</a:t>
            </a:r>
          </a:p>
          <a:p>
            <a:pPr lvl="1" eaLnBrk="1" hangingPunct="1">
              <a:defRPr/>
            </a:pPr>
            <a:r>
              <a:rPr lang="en-US" sz="2400" dirty="0" smtClean="0"/>
              <a:t>Simple Clipping</a:t>
            </a:r>
          </a:p>
          <a:p>
            <a:pPr lvl="1" eaLnBrk="1" hangingPunct="1">
              <a:defRPr/>
            </a:pPr>
            <a:r>
              <a:rPr lang="en-US" sz="2400" dirty="0" smtClean="0"/>
              <a:t>Wrapping</a:t>
            </a:r>
          </a:p>
          <a:p>
            <a:pPr lvl="1" eaLnBrk="1" hangingPunct="1">
              <a:defRPr/>
            </a:pPr>
            <a:r>
              <a:rPr lang="en-US" sz="2400" dirty="0" smtClean="0"/>
              <a:t>Parent vessel occlusion </a:t>
            </a:r>
          </a:p>
          <a:p>
            <a:pPr lvl="1" eaLnBrk="1" hangingPunct="1">
              <a:defRPr/>
            </a:pPr>
            <a:r>
              <a:rPr lang="en-US" sz="2400" dirty="0" smtClean="0"/>
              <a:t>Revascularization procedures</a:t>
            </a:r>
          </a:p>
          <a:p>
            <a:pPr eaLnBrk="1" hangingPunct="1">
              <a:defRPr/>
            </a:pPr>
            <a:r>
              <a:rPr lang="en-US" sz="2800" dirty="0" smtClean="0"/>
              <a:t>Endovascular methods. </a:t>
            </a:r>
          </a:p>
          <a:p>
            <a:pPr lvl="1" eaLnBrk="1" hangingPunct="1">
              <a:defRPr/>
            </a:pPr>
            <a:r>
              <a:rPr lang="en-US" sz="2400" dirty="0" smtClean="0"/>
              <a:t>Destructive procedures</a:t>
            </a:r>
          </a:p>
          <a:p>
            <a:pPr lvl="1" eaLnBrk="1" hangingPunct="1">
              <a:defRPr/>
            </a:pPr>
            <a:r>
              <a:rPr lang="en-US" sz="2400" dirty="0" smtClean="0"/>
              <a:t>Reconstructive procedures</a:t>
            </a:r>
          </a:p>
          <a:p>
            <a:pPr eaLnBrk="1" hangingPunct="1">
              <a:defRPr/>
            </a:pPr>
            <a:r>
              <a:rPr lang="en-US" sz="2800" dirty="0" smtClean="0"/>
              <a:t>Endoscopy</a:t>
            </a:r>
          </a:p>
          <a:p>
            <a:pPr eaLnBrk="1" hangingPunct="1">
              <a:defRPr/>
            </a:pPr>
            <a:r>
              <a:rPr lang="en-US" sz="2800" dirty="0" smtClean="0"/>
              <a:t>Conservative</a:t>
            </a:r>
          </a:p>
          <a:p>
            <a:pPr lvl="2" eaLnBrk="1" hangingPunct="1">
              <a:defRPr/>
            </a:pPr>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endParaRPr lang="en-IN" dirty="0" smtClean="0"/>
          </a:p>
        </p:txBody>
      </p:sp>
      <p:sp>
        <p:nvSpPr>
          <p:cNvPr id="128003" name="Rectangle 3"/>
          <p:cNvSpPr>
            <a:spLocks noGrp="1" noChangeArrowheads="1"/>
          </p:cNvSpPr>
          <p:nvPr>
            <p:ph type="body" idx="1"/>
          </p:nvPr>
        </p:nvSpPr>
        <p:spPr/>
        <p:txBody>
          <a:bodyPr/>
          <a:lstStyle/>
          <a:p>
            <a:pPr eaLnBrk="1" hangingPunct="1">
              <a:defRPr/>
            </a:pPr>
            <a:r>
              <a:rPr lang="en-US" dirty="0" smtClean="0"/>
              <a:t>The ideal treatment for aneurysms with good grade SAH ( gr 1 and gr 2) is surgical clipping. </a:t>
            </a:r>
          </a:p>
          <a:p>
            <a:pPr eaLnBrk="1" hangingPunct="1">
              <a:defRPr/>
            </a:pPr>
            <a:r>
              <a:rPr lang="en-US" dirty="0" smtClean="0"/>
              <a:t>However depending on the availability of expertise endovascular methods can be equally good.</a:t>
            </a:r>
          </a:p>
          <a:p>
            <a:pPr eaLnBrk="1" hangingPunct="1">
              <a:defRPr/>
            </a:pPr>
            <a:endParaRPr lang="en-US" dirty="0" smtClean="0"/>
          </a:p>
          <a:p>
            <a:pPr eaLnBrk="1" hangingPunct="1">
              <a:defRPr/>
            </a:pPr>
            <a:endParaRPr lang="en-I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68313" y="620713"/>
            <a:ext cx="8435975" cy="531812"/>
          </a:xfrm>
        </p:spPr>
        <p:txBody>
          <a:bodyPr/>
          <a:lstStyle/>
          <a:p>
            <a:pPr eaLnBrk="1" hangingPunct="1">
              <a:defRPr/>
            </a:pPr>
            <a:r>
              <a:rPr lang="en-US" sz="4000" dirty="0" smtClean="0"/>
              <a:t>Exclusive Indications for surgery </a:t>
            </a:r>
          </a:p>
        </p:txBody>
      </p:sp>
      <p:sp>
        <p:nvSpPr>
          <p:cNvPr id="129027" name="Rectangle 3"/>
          <p:cNvSpPr>
            <a:spLocks noGrp="1" noChangeArrowheads="1"/>
          </p:cNvSpPr>
          <p:nvPr>
            <p:ph type="body" idx="1"/>
          </p:nvPr>
        </p:nvSpPr>
        <p:spPr>
          <a:xfrm>
            <a:off x="684213" y="1989138"/>
            <a:ext cx="7772400" cy="4248150"/>
          </a:xfrm>
        </p:spPr>
        <p:txBody>
          <a:bodyPr/>
          <a:lstStyle/>
          <a:p>
            <a:pPr eaLnBrk="1" hangingPunct="1">
              <a:defRPr/>
            </a:pPr>
            <a:r>
              <a:rPr lang="en-US" dirty="0" smtClean="0"/>
              <a:t>SAH with intracerebral hematoma</a:t>
            </a:r>
          </a:p>
          <a:p>
            <a:pPr eaLnBrk="1" hangingPunct="1">
              <a:defRPr/>
            </a:pPr>
            <a:r>
              <a:rPr lang="en-US" dirty="0" smtClean="0"/>
              <a:t>Presence of hydrocephalus</a:t>
            </a:r>
          </a:p>
          <a:p>
            <a:pPr eaLnBrk="1" hangingPunct="1">
              <a:defRPr/>
            </a:pPr>
            <a:r>
              <a:rPr lang="en-US" dirty="0" smtClean="0"/>
              <a:t>Signs of raised IC </a:t>
            </a:r>
          </a:p>
          <a:p>
            <a:pPr eaLnBrk="1" hangingPunct="1">
              <a:defRPr/>
            </a:pPr>
            <a:r>
              <a:rPr lang="en-US" dirty="0" smtClean="0"/>
              <a:t>Other conditions in which endovascular treatment is contraindicated</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33375"/>
            <a:ext cx="4606925" cy="1008063"/>
          </a:xfrm>
        </p:spPr>
        <p:txBody>
          <a:bodyPr/>
          <a:lstStyle/>
          <a:p>
            <a:pPr eaLnBrk="1" hangingPunct="1">
              <a:defRPr/>
            </a:pPr>
            <a:r>
              <a:rPr lang="en-US" sz="4000" dirty="0" smtClean="0"/>
              <a:t>Timing of surgery:</a:t>
            </a:r>
            <a:br>
              <a:rPr lang="en-US" sz="4000" dirty="0" smtClean="0"/>
            </a:br>
            <a:endParaRPr lang="en-US" sz="4000" dirty="0" smtClean="0"/>
          </a:p>
        </p:txBody>
      </p:sp>
      <p:sp>
        <p:nvSpPr>
          <p:cNvPr id="100355" name="Rectangle 3"/>
          <p:cNvSpPr>
            <a:spLocks noGrp="1" noChangeArrowheads="1"/>
          </p:cNvSpPr>
          <p:nvPr>
            <p:ph type="body" idx="1"/>
          </p:nvPr>
        </p:nvSpPr>
        <p:spPr>
          <a:xfrm>
            <a:off x="685800" y="1052513"/>
            <a:ext cx="7772400" cy="5043487"/>
          </a:xfrm>
        </p:spPr>
        <p:txBody>
          <a:bodyPr/>
          <a:lstStyle/>
          <a:p>
            <a:pPr eaLnBrk="1" hangingPunct="1">
              <a:defRPr/>
            </a:pPr>
            <a:r>
              <a:rPr lang="en-US" dirty="0" smtClean="0"/>
              <a:t>Anterior circulation: early surgery has good results compared to late</a:t>
            </a:r>
          </a:p>
          <a:p>
            <a:pPr eaLnBrk="1" hangingPunct="1">
              <a:defRPr/>
            </a:pPr>
            <a:r>
              <a:rPr lang="en-US" dirty="0" smtClean="0"/>
              <a:t>Posterior circulations: </a:t>
            </a:r>
          </a:p>
          <a:p>
            <a:pPr lvl="2" eaLnBrk="1" hangingPunct="1">
              <a:defRPr/>
            </a:pPr>
            <a:r>
              <a:rPr lang="en-US" dirty="0" smtClean="0"/>
              <a:t>Easy aneurysms: early surgery</a:t>
            </a:r>
          </a:p>
          <a:p>
            <a:pPr lvl="2" eaLnBrk="1" hangingPunct="1">
              <a:defRPr/>
            </a:pPr>
            <a:r>
              <a:rPr lang="en-US" dirty="0" smtClean="0"/>
              <a:t>Difficult aneurysms : after two weeks</a:t>
            </a:r>
          </a:p>
          <a:p>
            <a:pPr lvl="2" eaLnBrk="1" hangingPunct="1">
              <a:buFont typeface="Wingdings" pitchFamily="2" charset="2"/>
              <a:buNone/>
              <a:defRPr/>
            </a:pPr>
            <a:endParaRPr lang="en-US" dirty="0" smtClean="0"/>
          </a:p>
          <a:p>
            <a:pPr lvl="2" eaLnBrk="1" hangingPunct="1">
              <a:buFont typeface="Wingdings" pitchFamily="2" charset="2"/>
              <a:buNone/>
              <a:defRPr/>
            </a:pPr>
            <a:endParaRPr lang="en-US" dirty="0" smtClean="0"/>
          </a:p>
          <a:p>
            <a:pPr lvl="2" eaLnBrk="1" hangingPunct="1">
              <a:buFont typeface="Wingdings" pitchFamily="2" charset="2"/>
              <a:buNone/>
              <a:defRPr/>
            </a:pPr>
            <a:r>
              <a:rPr lang="en-US" sz="1800" dirty="0" smtClean="0"/>
              <a:t>(Haley EC jr et al  the international cooperative study on the timing of aneurysm surgery; the north American experience. Stroke 23:205-214;1992)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defRPr/>
            </a:pPr>
            <a:r>
              <a:rPr lang="en-US" dirty="0" smtClean="0"/>
              <a:t>Early surgery</a:t>
            </a:r>
            <a:endParaRPr lang="en-IN" dirty="0" smtClean="0"/>
          </a:p>
        </p:txBody>
      </p:sp>
      <p:sp>
        <p:nvSpPr>
          <p:cNvPr id="101379" name="Rectangle 3"/>
          <p:cNvSpPr>
            <a:spLocks noGrp="1" noChangeArrowheads="1"/>
          </p:cNvSpPr>
          <p:nvPr>
            <p:ph type="body" idx="1"/>
          </p:nvPr>
        </p:nvSpPr>
        <p:spPr/>
        <p:txBody>
          <a:bodyPr/>
          <a:lstStyle/>
          <a:p>
            <a:pPr eaLnBrk="1" hangingPunct="1">
              <a:lnSpc>
                <a:spcPct val="80000"/>
              </a:lnSpc>
              <a:defRPr/>
            </a:pPr>
            <a:r>
              <a:rPr lang="en-US" sz="2800" dirty="0" smtClean="0"/>
              <a:t>Virtually eliminates re-bleed</a:t>
            </a:r>
          </a:p>
          <a:p>
            <a:pPr eaLnBrk="1" hangingPunct="1">
              <a:lnSpc>
                <a:spcPct val="80000"/>
              </a:lnSpc>
              <a:defRPr/>
            </a:pPr>
            <a:r>
              <a:rPr lang="en-US" sz="2800" dirty="0" smtClean="0"/>
              <a:t>Facilitates treatment of vasospasm</a:t>
            </a:r>
          </a:p>
          <a:p>
            <a:pPr eaLnBrk="1" hangingPunct="1">
              <a:lnSpc>
                <a:spcPct val="80000"/>
              </a:lnSpc>
              <a:defRPr/>
            </a:pPr>
            <a:r>
              <a:rPr lang="en-US" sz="2800" dirty="0" smtClean="0"/>
              <a:t>Allows removal of vasospasmogenic material</a:t>
            </a:r>
          </a:p>
          <a:p>
            <a:pPr eaLnBrk="1" hangingPunct="1">
              <a:lnSpc>
                <a:spcPct val="80000"/>
              </a:lnSpc>
              <a:defRPr/>
            </a:pPr>
            <a:r>
              <a:rPr lang="en-US" sz="2800" dirty="0" smtClean="0"/>
              <a:t>Though operative mortality higher, but overall outcome is better</a:t>
            </a:r>
          </a:p>
          <a:p>
            <a:pPr eaLnBrk="1" hangingPunct="1">
              <a:lnSpc>
                <a:spcPct val="80000"/>
              </a:lnSpc>
              <a:defRPr/>
            </a:pPr>
            <a:r>
              <a:rPr lang="en-US" sz="2800" dirty="0" smtClean="0"/>
              <a:t>Factors favoring early surgery:</a:t>
            </a:r>
          </a:p>
          <a:p>
            <a:pPr lvl="1" eaLnBrk="1" hangingPunct="1">
              <a:lnSpc>
                <a:spcPct val="80000"/>
              </a:lnSpc>
              <a:defRPr/>
            </a:pPr>
            <a:r>
              <a:rPr lang="en-US" sz="2400" dirty="0" smtClean="0"/>
              <a:t>Good medical condition of patient</a:t>
            </a:r>
          </a:p>
          <a:p>
            <a:pPr lvl="1" eaLnBrk="1" hangingPunct="1">
              <a:lnSpc>
                <a:spcPct val="80000"/>
              </a:lnSpc>
              <a:defRPr/>
            </a:pPr>
            <a:r>
              <a:rPr lang="en-US" sz="2400" dirty="0" smtClean="0"/>
              <a:t>Good neurologic condition</a:t>
            </a:r>
          </a:p>
          <a:p>
            <a:pPr lvl="1" eaLnBrk="1" hangingPunct="1">
              <a:lnSpc>
                <a:spcPct val="80000"/>
              </a:lnSpc>
              <a:defRPr/>
            </a:pPr>
            <a:r>
              <a:rPr lang="en-US" sz="2400" dirty="0" smtClean="0"/>
              <a:t>Large clot, blood</a:t>
            </a:r>
          </a:p>
          <a:p>
            <a:pPr lvl="1" eaLnBrk="1" hangingPunct="1">
              <a:lnSpc>
                <a:spcPct val="80000"/>
              </a:lnSpc>
              <a:defRPr/>
            </a:pPr>
            <a:r>
              <a:rPr lang="en-US" sz="2400" dirty="0" smtClean="0"/>
              <a:t>Early rebleed, multiple episodes</a:t>
            </a:r>
          </a:p>
          <a:p>
            <a:pPr lvl="1" eaLnBrk="1" hangingPunct="1">
              <a:lnSpc>
                <a:spcPct val="80000"/>
              </a:lnSpc>
              <a:defRPr/>
            </a:pPr>
            <a:r>
              <a:rPr lang="en-US" sz="2400" dirty="0" smtClean="0"/>
              <a:t>Imminent rebleed signs</a:t>
            </a:r>
          </a:p>
          <a:p>
            <a:pPr eaLnBrk="1" hangingPunct="1">
              <a:lnSpc>
                <a:spcPct val="80000"/>
              </a:lnSpc>
              <a:buFont typeface="Wingdings" pitchFamily="2" charset="2"/>
              <a:buNone/>
              <a:defRPr/>
            </a:pPr>
            <a:endParaRPr lang="en-US" sz="2800" dirty="0" smtClean="0"/>
          </a:p>
          <a:p>
            <a:pPr lvl="1" eaLnBrk="1" hangingPunct="1">
              <a:lnSpc>
                <a:spcPct val="80000"/>
              </a:lnSpc>
              <a:defRPr/>
            </a:pPr>
            <a:endParaRPr lang="en-IN"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277813"/>
            <a:ext cx="4330700" cy="1143000"/>
          </a:xfrm>
        </p:spPr>
        <p:txBody>
          <a:bodyPr/>
          <a:lstStyle/>
          <a:p>
            <a:pPr eaLnBrk="1" hangingPunct="1">
              <a:defRPr/>
            </a:pPr>
            <a:r>
              <a:rPr lang="en-US" dirty="0" smtClean="0"/>
              <a:t>Disadvantages</a:t>
            </a:r>
            <a:endParaRPr lang="en-IN" dirty="0" smtClean="0"/>
          </a:p>
        </p:txBody>
      </p:sp>
      <p:sp>
        <p:nvSpPr>
          <p:cNvPr id="102403" name="Rectangle 3"/>
          <p:cNvSpPr>
            <a:spLocks noGrp="1" noChangeArrowheads="1"/>
          </p:cNvSpPr>
          <p:nvPr>
            <p:ph type="body" idx="1"/>
          </p:nvPr>
        </p:nvSpPr>
        <p:spPr/>
        <p:txBody>
          <a:bodyPr/>
          <a:lstStyle/>
          <a:p>
            <a:pPr eaLnBrk="1" hangingPunct="1">
              <a:lnSpc>
                <a:spcPct val="90000"/>
              </a:lnSpc>
              <a:defRPr/>
            </a:pPr>
            <a:r>
              <a:rPr lang="en-US" sz="2800" dirty="0" smtClean="0"/>
              <a:t>Inflammation and brain edema causes more difficult and traumatic retraction</a:t>
            </a:r>
          </a:p>
          <a:p>
            <a:pPr eaLnBrk="1" hangingPunct="1">
              <a:lnSpc>
                <a:spcPct val="90000"/>
              </a:lnSpc>
              <a:defRPr/>
            </a:pPr>
            <a:r>
              <a:rPr lang="en-US" sz="2800" dirty="0" smtClean="0"/>
              <a:t>Acute clot makes dissection difficult</a:t>
            </a:r>
          </a:p>
          <a:p>
            <a:pPr eaLnBrk="1" hangingPunct="1">
              <a:lnSpc>
                <a:spcPct val="90000"/>
              </a:lnSpc>
              <a:defRPr/>
            </a:pPr>
            <a:r>
              <a:rPr lang="en-US" sz="2800" dirty="0" smtClean="0"/>
              <a:t>Risk of intraoperative rupture is high</a:t>
            </a:r>
          </a:p>
          <a:p>
            <a:pPr eaLnBrk="1" hangingPunct="1">
              <a:lnSpc>
                <a:spcPct val="90000"/>
              </a:lnSpc>
              <a:defRPr/>
            </a:pPr>
            <a:r>
              <a:rPr lang="en-US" sz="2800" dirty="0" smtClean="0"/>
              <a:t>Vessel injury may aggravate vasospasm </a:t>
            </a:r>
          </a:p>
          <a:p>
            <a:pPr eaLnBrk="1" hangingPunct="1">
              <a:lnSpc>
                <a:spcPct val="90000"/>
              </a:lnSpc>
              <a:defRPr/>
            </a:pPr>
            <a:r>
              <a:rPr lang="en-US" sz="2800" dirty="0" smtClean="0"/>
              <a:t>Factors favoring late surgery:</a:t>
            </a:r>
          </a:p>
          <a:p>
            <a:pPr lvl="1" eaLnBrk="1" hangingPunct="1">
              <a:lnSpc>
                <a:spcPct val="90000"/>
              </a:lnSpc>
              <a:defRPr/>
            </a:pPr>
            <a:r>
              <a:rPr lang="en-US" sz="2400" dirty="0" smtClean="0"/>
              <a:t>Poor medical neurological condition</a:t>
            </a:r>
          </a:p>
          <a:p>
            <a:pPr lvl="1" eaLnBrk="1" hangingPunct="1">
              <a:lnSpc>
                <a:spcPct val="90000"/>
              </a:lnSpc>
              <a:defRPr/>
            </a:pPr>
            <a:r>
              <a:rPr lang="en-US" sz="2400" dirty="0" smtClean="0"/>
              <a:t>Difficult aneurysms</a:t>
            </a:r>
          </a:p>
          <a:p>
            <a:pPr lvl="1" eaLnBrk="1" hangingPunct="1">
              <a:lnSpc>
                <a:spcPct val="90000"/>
              </a:lnSpc>
              <a:defRPr/>
            </a:pPr>
            <a:r>
              <a:rPr lang="en-US" sz="2400" dirty="0" smtClean="0"/>
              <a:t>Significant edema on CT</a:t>
            </a:r>
          </a:p>
          <a:p>
            <a:pPr lvl="1" eaLnBrk="1" hangingPunct="1">
              <a:lnSpc>
                <a:spcPct val="90000"/>
              </a:lnSpc>
              <a:defRPr/>
            </a:pPr>
            <a:r>
              <a:rPr lang="en-US" sz="2400" dirty="0" smtClean="0"/>
              <a:t>Active vasospasm</a:t>
            </a:r>
          </a:p>
          <a:p>
            <a:pPr lvl="1" eaLnBrk="1" hangingPunct="1">
              <a:lnSpc>
                <a:spcPct val="90000"/>
              </a:lnSpc>
              <a:defRPr/>
            </a:pPr>
            <a:endParaRPr lang="en-IN"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en-US" dirty="0" smtClean="0"/>
              <a:t>Introduction</a:t>
            </a:r>
            <a:endParaRPr lang="en-IN" dirty="0" smtClean="0"/>
          </a:p>
        </p:txBody>
      </p:sp>
      <p:sp>
        <p:nvSpPr>
          <p:cNvPr id="86019" name="Rectangle 3"/>
          <p:cNvSpPr>
            <a:spLocks noGrp="1" noChangeArrowheads="1"/>
          </p:cNvSpPr>
          <p:nvPr>
            <p:ph type="body" idx="1"/>
          </p:nvPr>
        </p:nvSpPr>
        <p:spPr>
          <a:xfrm>
            <a:off x="468313" y="2492375"/>
            <a:ext cx="8229600" cy="2981325"/>
          </a:xfrm>
        </p:spPr>
        <p:txBody>
          <a:bodyPr/>
          <a:lstStyle/>
          <a:p>
            <a:pPr eaLnBrk="1" hangingPunct="1">
              <a:defRPr/>
            </a:pPr>
            <a:r>
              <a:rPr lang="en-US" dirty="0" smtClean="0"/>
              <a:t>Incidence of aneurysm difficult to estimate</a:t>
            </a:r>
          </a:p>
          <a:p>
            <a:pPr eaLnBrk="1" hangingPunct="1">
              <a:defRPr/>
            </a:pPr>
            <a:r>
              <a:rPr lang="en-US" dirty="0" smtClean="0"/>
              <a:t>Prevalence 0.2-7.9 % </a:t>
            </a:r>
          </a:p>
          <a:p>
            <a:pPr eaLnBrk="1" hangingPunct="1">
              <a:defRPr/>
            </a:pPr>
            <a:r>
              <a:rPr lang="en-US" dirty="0" smtClean="0"/>
              <a:t>Half the aneurysms ruptures</a:t>
            </a:r>
          </a:p>
          <a:p>
            <a:pPr eaLnBrk="1" hangingPunct="1">
              <a:defRPr/>
            </a:pPr>
            <a:r>
              <a:rPr lang="en-US" dirty="0" smtClean="0"/>
              <a:t>2% present during childhood</a:t>
            </a:r>
          </a:p>
          <a:p>
            <a:pPr eaLnBrk="1" hangingPunct="1">
              <a:defRPr/>
            </a:pPr>
            <a:endParaRPr lang="en-I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defRPr/>
            </a:pPr>
            <a:r>
              <a:rPr lang="en-US" sz="4000" dirty="0" smtClean="0"/>
              <a:t>Goals of aneurysm treatment</a:t>
            </a:r>
            <a:br>
              <a:rPr lang="en-US" sz="4000" dirty="0" smtClean="0"/>
            </a:br>
            <a:endParaRPr lang="en-US" sz="4000" dirty="0" smtClean="0"/>
          </a:p>
        </p:txBody>
      </p:sp>
      <p:sp>
        <p:nvSpPr>
          <p:cNvPr id="105475" name="Rectangle 3"/>
          <p:cNvSpPr>
            <a:spLocks noGrp="1" noChangeArrowheads="1"/>
          </p:cNvSpPr>
          <p:nvPr>
            <p:ph type="body" sz="half" idx="1"/>
          </p:nvPr>
        </p:nvSpPr>
        <p:spPr>
          <a:xfrm>
            <a:off x="468313" y="2133600"/>
            <a:ext cx="8291512" cy="3916363"/>
          </a:xfrm>
        </p:spPr>
        <p:txBody>
          <a:bodyPr/>
          <a:lstStyle/>
          <a:p>
            <a:pPr eaLnBrk="1" hangingPunct="1">
              <a:defRPr/>
            </a:pPr>
            <a:r>
              <a:rPr lang="en-US" sz="2800" dirty="0" smtClean="0"/>
              <a:t>Complete, permanent and safe occlusion of aneurysm.</a:t>
            </a:r>
          </a:p>
          <a:p>
            <a:pPr eaLnBrk="1" hangingPunct="1">
              <a:defRPr/>
            </a:pPr>
            <a:endParaRPr lang="en-US" sz="2800" dirty="0" smtClean="0"/>
          </a:p>
          <a:p>
            <a:pPr eaLnBrk="1" hangingPunct="1">
              <a:defRPr/>
            </a:pPr>
            <a:r>
              <a:rPr lang="en-US" sz="2800" dirty="0" smtClean="0"/>
              <a:t>Less morbidity and mortality.</a:t>
            </a:r>
          </a:p>
          <a:p>
            <a:pPr eaLnBrk="1" hangingPunct="1">
              <a:defRPr/>
            </a:pPr>
            <a:endParaRPr lang="en-US" sz="2800" dirty="0" smtClean="0"/>
          </a:p>
          <a:p>
            <a:pPr eaLnBrk="1" hangingPunct="1">
              <a:defRPr/>
            </a:pPr>
            <a:r>
              <a:rPr lang="en-US" sz="2800" dirty="0" smtClean="0"/>
              <a:t>Good quality of life.</a:t>
            </a:r>
          </a:p>
        </p:txBody>
      </p:sp>
      <p:pic>
        <p:nvPicPr>
          <p:cNvPr id="22532" name="Picture 4" descr="angio"/>
          <p:cNvPicPr>
            <a:picLocks noGrp="1" noChangeAspect="1" noChangeArrowheads="1"/>
          </p:cNvPicPr>
          <p:nvPr>
            <p:ph sz="half" idx="2"/>
          </p:nvPr>
        </p:nvPicPr>
        <p:blipFill>
          <a:blip r:embed="rId2">
            <a:lum bright="6000"/>
          </a:blip>
          <a:srcRect l="-2835"/>
          <a:stretch>
            <a:fillRect/>
          </a:stretch>
        </p:blipFill>
        <p:spPr>
          <a:xfrm>
            <a:off x="7874000" y="5588000"/>
            <a:ext cx="1270000" cy="1270000"/>
          </a:xfr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sz="4000" dirty="0" smtClean="0"/>
              <a:t>Technical considerations of aneurysm surgery</a:t>
            </a:r>
            <a:endParaRPr lang="en-IN" sz="4000" dirty="0" smtClean="0"/>
          </a:p>
        </p:txBody>
      </p:sp>
      <p:sp>
        <p:nvSpPr>
          <p:cNvPr id="114691" name="Rectangle 3"/>
          <p:cNvSpPr>
            <a:spLocks noGrp="1" noChangeArrowheads="1"/>
          </p:cNvSpPr>
          <p:nvPr>
            <p:ph type="body" idx="1"/>
          </p:nvPr>
        </p:nvSpPr>
        <p:spPr/>
        <p:txBody>
          <a:bodyPr/>
          <a:lstStyle/>
          <a:p>
            <a:pPr eaLnBrk="1" hangingPunct="1">
              <a:buFont typeface="Wingdings" pitchFamily="2" charset="2"/>
              <a:buNone/>
              <a:defRPr/>
            </a:pPr>
            <a:r>
              <a:rPr lang="en-US" dirty="0" smtClean="0"/>
              <a:t>Intraoperative objectives</a:t>
            </a:r>
          </a:p>
          <a:p>
            <a:pPr lvl="1" eaLnBrk="1" hangingPunct="1">
              <a:defRPr/>
            </a:pPr>
            <a:r>
              <a:rPr lang="en-US" dirty="0" smtClean="0"/>
              <a:t>prevent rupture</a:t>
            </a:r>
          </a:p>
          <a:p>
            <a:pPr lvl="1" eaLnBrk="1" hangingPunct="1">
              <a:defRPr/>
            </a:pPr>
            <a:r>
              <a:rPr lang="en-US" dirty="0" smtClean="0"/>
              <a:t>Further enlargement</a:t>
            </a:r>
          </a:p>
          <a:p>
            <a:pPr lvl="1" eaLnBrk="1" hangingPunct="1">
              <a:defRPr/>
            </a:pPr>
            <a:r>
              <a:rPr lang="en-US" dirty="0" smtClean="0"/>
              <a:t>Preserve normal vessels</a:t>
            </a:r>
          </a:p>
          <a:p>
            <a:pPr lvl="1" eaLnBrk="1" hangingPunct="1">
              <a:defRPr/>
            </a:pPr>
            <a:r>
              <a:rPr lang="en-US" dirty="0" smtClean="0"/>
              <a:t>Minimize injury to the brain</a:t>
            </a:r>
          </a:p>
          <a:p>
            <a:pPr lvl="1" eaLnBrk="1" hangingPunct="1">
              <a:buFont typeface="Wingdings" pitchFamily="2" charset="2"/>
              <a:buNone/>
              <a:defRPr/>
            </a:pPr>
            <a:endParaRPr lang="en-IN"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defRPr/>
            </a:pPr>
            <a:r>
              <a:rPr lang="en-US" sz="4000" dirty="0" smtClean="0"/>
              <a:t>Technical considerations of aneurysm surgery</a:t>
            </a:r>
            <a:endParaRPr lang="en-IN" sz="4000" dirty="0" smtClean="0"/>
          </a:p>
        </p:txBody>
      </p:sp>
      <p:sp>
        <p:nvSpPr>
          <p:cNvPr id="115715" name="Rectangle 3"/>
          <p:cNvSpPr>
            <a:spLocks noGrp="1" noChangeArrowheads="1"/>
          </p:cNvSpPr>
          <p:nvPr>
            <p:ph type="body" idx="1"/>
          </p:nvPr>
        </p:nvSpPr>
        <p:spPr/>
        <p:txBody>
          <a:bodyPr/>
          <a:lstStyle/>
          <a:p>
            <a:pPr eaLnBrk="1" hangingPunct="1">
              <a:lnSpc>
                <a:spcPct val="90000"/>
              </a:lnSpc>
              <a:defRPr/>
            </a:pPr>
            <a:r>
              <a:rPr lang="en-US" dirty="0" smtClean="0"/>
              <a:t>Clip too low- may occlude parent vessel</a:t>
            </a:r>
          </a:p>
          <a:p>
            <a:pPr eaLnBrk="1" hangingPunct="1">
              <a:lnSpc>
                <a:spcPct val="90000"/>
              </a:lnSpc>
              <a:defRPr/>
            </a:pPr>
            <a:r>
              <a:rPr lang="en-US" dirty="0" smtClean="0"/>
              <a:t>Distal placement- aneurysmal rest</a:t>
            </a:r>
          </a:p>
          <a:p>
            <a:pPr eaLnBrk="1" hangingPunct="1">
              <a:lnSpc>
                <a:spcPct val="90000"/>
              </a:lnSpc>
              <a:defRPr/>
            </a:pPr>
            <a:r>
              <a:rPr lang="en-US" dirty="0" smtClean="0"/>
              <a:t>Aneurysmal rest expand in future and may rebleed</a:t>
            </a:r>
          </a:p>
          <a:p>
            <a:pPr eaLnBrk="1" hangingPunct="1">
              <a:lnSpc>
                <a:spcPct val="90000"/>
              </a:lnSpc>
              <a:defRPr/>
            </a:pPr>
            <a:r>
              <a:rPr lang="en-US" dirty="0" smtClean="0"/>
              <a:t>Surgical exposure: </a:t>
            </a:r>
          </a:p>
          <a:p>
            <a:pPr lvl="1" eaLnBrk="1" hangingPunct="1">
              <a:lnSpc>
                <a:spcPct val="90000"/>
              </a:lnSpc>
              <a:defRPr/>
            </a:pPr>
            <a:r>
              <a:rPr lang="en-US" dirty="0" smtClean="0"/>
              <a:t>avoid retraction</a:t>
            </a:r>
          </a:p>
          <a:p>
            <a:pPr lvl="1" eaLnBrk="1" hangingPunct="1">
              <a:lnSpc>
                <a:spcPct val="90000"/>
              </a:lnSpc>
              <a:defRPr/>
            </a:pPr>
            <a:r>
              <a:rPr lang="en-US" dirty="0" smtClean="0"/>
              <a:t>Brain relaxation- hyperventilation, CSF drainage, lumbar spinal drainage, cisternal drainage</a:t>
            </a:r>
          </a:p>
          <a:p>
            <a:pPr lvl="1" eaLnBrk="1" hangingPunct="1">
              <a:lnSpc>
                <a:spcPct val="90000"/>
              </a:lnSpc>
              <a:defRPr/>
            </a:pPr>
            <a:r>
              <a:rPr lang="en-US" dirty="0" smtClean="0"/>
              <a:t>drugs</a:t>
            </a:r>
            <a:endParaRPr lang="en-IN"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defRPr/>
            </a:pPr>
            <a:r>
              <a:rPr lang="en-US" sz="4000" dirty="0" smtClean="0"/>
              <a:t>Technical considerations of aneurysm surgery</a:t>
            </a:r>
            <a:endParaRPr lang="en-IN" sz="4000" dirty="0" smtClean="0"/>
          </a:p>
        </p:txBody>
      </p:sp>
      <p:sp>
        <p:nvSpPr>
          <p:cNvPr id="116739" name="Rectangle 3"/>
          <p:cNvSpPr>
            <a:spLocks noGrp="1" noChangeArrowheads="1"/>
          </p:cNvSpPr>
          <p:nvPr>
            <p:ph type="body" idx="1"/>
          </p:nvPr>
        </p:nvSpPr>
        <p:spPr/>
        <p:txBody>
          <a:bodyPr/>
          <a:lstStyle/>
          <a:p>
            <a:pPr eaLnBrk="1" hangingPunct="1">
              <a:defRPr/>
            </a:pPr>
            <a:r>
              <a:rPr lang="en-US" dirty="0" smtClean="0"/>
              <a:t>Cerebral protection: </a:t>
            </a:r>
          </a:p>
          <a:p>
            <a:pPr lvl="1" eaLnBrk="1" hangingPunct="1">
              <a:defRPr/>
            </a:pPr>
            <a:r>
              <a:rPr lang="en-US" dirty="0" smtClean="0"/>
              <a:t>Drugs that mitigate toxic effects of ischemia- CCB, barbiturates, mannitol</a:t>
            </a:r>
          </a:p>
          <a:p>
            <a:pPr lvl="1" eaLnBrk="1" hangingPunct="1">
              <a:defRPr/>
            </a:pPr>
            <a:r>
              <a:rPr lang="en-US" dirty="0" smtClean="0"/>
              <a:t>Reduce electrical activity- barbiturates, etomidate, isoflurane</a:t>
            </a:r>
          </a:p>
          <a:p>
            <a:pPr lvl="1" eaLnBrk="1" hangingPunct="1">
              <a:defRPr/>
            </a:pPr>
            <a:r>
              <a:rPr lang="en-US" dirty="0" smtClean="0"/>
              <a:t>By reducing maintenance energy- mild hypothermia (upto 33deg), mod hypothermia (32.5- 33), deep hypothermia ( upto 18 deg), profound hypothermia (upto 10 deg)</a:t>
            </a:r>
            <a:endParaRPr lang="en-IN"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defRPr/>
            </a:pPr>
            <a:r>
              <a:rPr lang="en-US" sz="4000" dirty="0" smtClean="0"/>
              <a:t>Technical considerations of aneurysm surgery</a:t>
            </a:r>
            <a:endParaRPr lang="en-IN" sz="4000" dirty="0" smtClean="0"/>
          </a:p>
        </p:txBody>
      </p:sp>
      <p:sp>
        <p:nvSpPr>
          <p:cNvPr id="117763" name="Rectangle 3"/>
          <p:cNvSpPr>
            <a:spLocks noGrp="1" noChangeArrowheads="1"/>
          </p:cNvSpPr>
          <p:nvPr>
            <p:ph type="body" idx="1"/>
          </p:nvPr>
        </p:nvSpPr>
        <p:spPr/>
        <p:txBody>
          <a:bodyPr/>
          <a:lstStyle/>
          <a:p>
            <a:pPr eaLnBrk="1" hangingPunct="1">
              <a:defRPr/>
            </a:pPr>
            <a:r>
              <a:rPr lang="en-US" sz="2800" dirty="0" smtClean="0"/>
              <a:t>Intra operative aneurysm rupture- 18- 40% in most series</a:t>
            </a:r>
          </a:p>
          <a:p>
            <a:pPr eaLnBrk="1" hangingPunct="1">
              <a:defRPr/>
            </a:pPr>
            <a:r>
              <a:rPr lang="en-US" sz="2800" dirty="0" smtClean="0"/>
              <a:t>Morbidity and mortality approach 30- 35%</a:t>
            </a:r>
          </a:p>
          <a:p>
            <a:pPr eaLnBrk="1" hangingPunct="1">
              <a:defRPr/>
            </a:pPr>
            <a:r>
              <a:rPr lang="en-US" sz="2800" dirty="0" smtClean="0"/>
              <a:t>When can rupture occur: </a:t>
            </a:r>
          </a:p>
          <a:p>
            <a:pPr lvl="1" eaLnBrk="1" hangingPunct="1">
              <a:defRPr/>
            </a:pPr>
            <a:r>
              <a:rPr lang="en-US" sz="2400" dirty="0" smtClean="0"/>
              <a:t>Initial exposure- reduce Bp, place temporary clip if possible, lobectomy if necessary for exposure</a:t>
            </a:r>
          </a:p>
          <a:p>
            <a:pPr lvl="1" eaLnBrk="1" hangingPunct="1">
              <a:defRPr/>
            </a:pPr>
            <a:r>
              <a:rPr lang="en-US" sz="2400" dirty="0" smtClean="0"/>
              <a:t>Dissection of  aneurysm- blunt or sharp tears- tamponade, temporary clip, . If extends to parent vessel micro sutures may be taken</a:t>
            </a:r>
          </a:p>
          <a:p>
            <a:pPr lvl="1" eaLnBrk="1" hangingPunct="1">
              <a:defRPr/>
            </a:pPr>
            <a:r>
              <a:rPr lang="en-US" sz="2400" dirty="0" smtClean="0"/>
              <a:t>Clip application- reapply clip or a second clip</a:t>
            </a:r>
          </a:p>
          <a:p>
            <a:pPr lvl="1" eaLnBrk="1" hangingPunct="1">
              <a:buFont typeface="Wingdings" pitchFamily="2" charset="2"/>
              <a:buNone/>
              <a:defRPr/>
            </a:pPr>
            <a:endParaRPr lang="en-US" dirty="0" smtClean="0"/>
          </a:p>
          <a:p>
            <a:pPr lvl="1" eaLnBrk="1" hangingPunct="1">
              <a:buFont typeface="Wingdings" pitchFamily="2" charset="2"/>
              <a:buNone/>
              <a:defRPr/>
            </a:pPr>
            <a:endParaRPr lang="en-US" sz="2400" dirty="0" smtClean="0"/>
          </a:p>
          <a:p>
            <a:pPr lvl="1" eaLnBrk="1" hangingPunct="1">
              <a:buFont typeface="Wingdings" pitchFamily="2" charset="2"/>
              <a:buNone/>
              <a:defRPr/>
            </a:pPr>
            <a:endParaRPr lang="en-IN"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908175" y="277813"/>
            <a:ext cx="3384550" cy="1143000"/>
          </a:xfrm>
        </p:spPr>
        <p:txBody>
          <a:bodyPr/>
          <a:lstStyle/>
          <a:p>
            <a:pPr eaLnBrk="1" hangingPunct="1">
              <a:defRPr/>
            </a:pPr>
            <a:r>
              <a:rPr lang="en-US" dirty="0" smtClean="0"/>
              <a:t>Wrapping </a:t>
            </a:r>
            <a:endParaRPr lang="en-IN" dirty="0" smtClean="0"/>
          </a:p>
        </p:txBody>
      </p:sp>
      <p:sp>
        <p:nvSpPr>
          <p:cNvPr id="133123" name="Rectangle 3"/>
          <p:cNvSpPr>
            <a:spLocks noGrp="1" noChangeArrowheads="1"/>
          </p:cNvSpPr>
          <p:nvPr>
            <p:ph type="body" idx="1"/>
          </p:nvPr>
        </p:nvSpPr>
        <p:spPr/>
        <p:txBody>
          <a:bodyPr/>
          <a:lstStyle/>
          <a:p>
            <a:pPr eaLnBrk="1" hangingPunct="1">
              <a:defRPr/>
            </a:pPr>
            <a:r>
              <a:rPr lang="en-US" dirty="0" smtClean="0"/>
              <a:t>Generally never the goal of treatment </a:t>
            </a:r>
          </a:p>
          <a:p>
            <a:pPr eaLnBrk="1" hangingPunct="1">
              <a:defRPr/>
            </a:pPr>
            <a:r>
              <a:rPr lang="en-US" dirty="0" smtClean="0"/>
              <a:t>Indications</a:t>
            </a:r>
          </a:p>
          <a:p>
            <a:pPr lvl="1" eaLnBrk="1" hangingPunct="1">
              <a:defRPr/>
            </a:pPr>
            <a:r>
              <a:rPr lang="en-US" dirty="0" smtClean="0"/>
              <a:t> On exposure aneurysm can not be clipped</a:t>
            </a:r>
          </a:p>
          <a:p>
            <a:pPr lvl="1" eaLnBrk="1" hangingPunct="1">
              <a:defRPr/>
            </a:pPr>
            <a:r>
              <a:rPr lang="en-US" dirty="0" smtClean="0"/>
              <a:t>Intraoperative ruptured aneurysm</a:t>
            </a:r>
          </a:p>
          <a:p>
            <a:pPr eaLnBrk="1" hangingPunct="1">
              <a:defRPr/>
            </a:pPr>
            <a:r>
              <a:rPr lang="en-US" dirty="0" smtClean="0"/>
              <a:t>Substances used for wrapping </a:t>
            </a:r>
          </a:p>
          <a:p>
            <a:pPr lvl="1" eaLnBrk="1" hangingPunct="1">
              <a:defRPr/>
            </a:pPr>
            <a:r>
              <a:rPr lang="en-US" dirty="0" smtClean="0"/>
              <a:t>Muscle, muslin</a:t>
            </a:r>
          </a:p>
          <a:p>
            <a:pPr lvl="1" eaLnBrk="1" hangingPunct="1">
              <a:defRPr/>
            </a:pPr>
            <a:r>
              <a:rPr lang="en-US" dirty="0" smtClean="0"/>
              <a:t>Plastic resin or polymer, </a:t>
            </a:r>
          </a:p>
          <a:p>
            <a:pPr lvl="1" eaLnBrk="1" hangingPunct="1">
              <a:defRPr/>
            </a:pPr>
            <a:r>
              <a:rPr lang="en-US" dirty="0" smtClean="0"/>
              <a:t>Artificial glue and muscle, fascia or teflon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50825" y="333375"/>
            <a:ext cx="6491288" cy="887413"/>
          </a:xfrm>
        </p:spPr>
        <p:txBody>
          <a:bodyPr/>
          <a:lstStyle/>
          <a:p>
            <a:pPr eaLnBrk="1" hangingPunct="1">
              <a:defRPr/>
            </a:pPr>
            <a:r>
              <a:rPr lang="en-US" dirty="0" smtClean="0"/>
              <a:t>Parent  vessel ligation: </a:t>
            </a:r>
          </a:p>
        </p:txBody>
      </p:sp>
      <p:sp>
        <p:nvSpPr>
          <p:cNvPr id="67587" name="Rectangle 3"/>
          <p:cNvSpPr>
            <a:spLocks noGrp="1" noChangeArrowheads="1"/>
          </p:cNvSpPr>
          <p:nvPr>
            <p:ph type="body" idx="1"/>
          </p:nvPr>
        </p:nvSpPr>
        <p:spPr>
          <a:xfrm>
            <a:off x="457200" y="1341438"/>
            <a:ext cx="8229600" cy="4754562"/>
          </a:xfrm>
        </p:spPr>
        <p:txBody>
          <a:bodyPr/>
          <a:lstStyle/>
          <a:p>
            <a:pPr eaLnBrk="1" hangingPunct="1">
              <a:defRPr/>
            </a:pPr>
            <a:r>
              <a:rPr lang="en-US" dirty="0" smtClean="0"/>
              <a:t>Indications: </a:t>
            </a:r>
          </a:p>
          <a:p>
            <a:pPr lvl="1" eaLnBrk="1" hangingPunct="1">
              <a:defRPr/>
            </a:pPr>
            <a:r>
              <a:rPr lang="en-US" dirty="0" smtClean="0"/>
              <a:t>Large surgically difficult aneurysms</a:t>
            </a:r>
          </a:p>
          <a:p>
            <a:pPr lvl="1" eaLnBrk="1" hangingPunct="1">
              <a:defRPr/>
            </a:pPr>
            <a:r>
              <a:rPr lang="en-US" dirty="0" smtClean="0"/>
              <a:t>Recurred after coiling </a:t>
            </a:r>
          </a:p>
          <a:p>
            <a:pPr lvl="1" eaLnBrk="1" hangingPunct="1">
              <a:defRPr/>
            </a:pPr>
            <a:r>
              <a:rPr lang="en-US" dirty="0" smtClean="0"/>
              <a:t>Other unclipable aneurysms </a:t>
            </a:r>
          </a:p>
          <a:p>
            <a:pPr lvl="1" eaLnBrk="1" hangingPunct="1">
              <a:buFont typeface="Wingdings" pitchFamily="2" charset="2"/>
              <a:buNone/>
              <a:defRPr/>
            </a:pPr>
            <a:endParaRPr lang="en-US" dirty="0" smtClean="0"/>
          </a:p>
          <a:p>
            <a:pPr eaLnBrk="1" hangingPunct="1">
              <a:defRPr/>
            </a:pPr>
            <a:r>
              <a:rPr lang="en-US" dirty="0" smtClean="0"/>
              <a:t>Prerequisite:</a:t>
            </a:r>
          </a:p>
          <a:p>
            <a:pPr lvl="1" eaLnBrk="1" hangingPunct="1">
              <a:defRPr/>
            </a:pPr>
            <a:r>
              <a:rPr lang="en-US" dirty="0" smtClean="0"/>
              <a:t>Good collateral circulation on balloon occlusion test or cross compression test</a:t>
            </a:r>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defRPr/>
            </a:pPr>
            <a:r>
              <a:rPr lang="en-US" dirty="0" smtClean="0"/>
              <a:t>Methods of parent vessel ligation</a:t>
            </a:r>
            <a:endParaRPr lang="en-IN" dirty="0" smtClean="0"/>
          </a:p>
        </p:txBody>
      </p:sp>
      <p:sp>
        <p:nvSpPr>
          <p:cNvPr id="134147" name="Rectangle 3"/>
          <p:cNvSpPr>
            <a:spLocks noGrp="1" noChangeArrowheads="1"/>
          </p:cNvSpPr>
          <p:nvPr>
            <p:ph type="body" idx="1"/>
          </p:nvPr>
        </p:nvSpPr>
        <p:spPr/>
        <p:txBody>
          <a:bodyPr/>
          <a:lstStyle/>
          <a:p>
            <a:pPr eaLnBrk="1" hangingPunct="1">
              <a:defRPr/>
            </a:pPr>
            <a:r>
              <a:rPr lang="en-US" dirty="0" smtClean="0"/>
              <a:t>Direct neck vessel ligation</a:t>
            </a:r>
          </a:p>
          <a:p>
            <a:pPr eaLnBrk="1" hangingPunct="1">
              <a:buFont typeface="Wingdings" pitchFamily="2" charset="2"/>
              <a:buNone/>
              <a:defRPr/>
            </a:pPr>
            <a:endParaRPr lang="en-US" dirty="0" smtClean="0"/>
          </a:p>
          <a:p>
            <a:pPr eaLnBrk="1" hangingPunct="1">
              <a:defRPr/>
            </a:pPr>
            <a:r>
              <a:rPr lang="en-US" dirty="0" smtClean="0"/>
              <a:t>Gradual occlusion </a:t>
            </a:r>
          </a:p>
          <a:p>
            <a:pPr lvl="1" eaLnBrk="1" hangingPunct="1">
              <a:defRPr/>
            </a:pPr>
            <a:r>
              <a:rPr lang="en-US" dirty="0" smtClean="0"/>
              <a:t>Silverstone clamp</a:t>
            </a:r>
          </a:p>
          <a:p>
            <a:pPr lvl="1" eaLnBrk="1" hangingPunct="1">
              <a:buFont typeface="Wingdings" pitchFamily="2" charset="2"/>
              <a:buNone/>
              <a:defRPr/>
            </a:pPr>
            <a:endParaRPr lang="en-IN"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00113" y="1341438"/>
            <a:ext cx="7777162" cy="947737"/>
          </a:xfrm>
        </p:spPr>
        <p:txBody>
          <a:bodyPr/>
          <a:lstStyle/>
          <a:p>
            <a:pPr eaLnBrk="1" hangingPunct="1">
              <a:defRPr/>
            </a:pPr>
            <a:r>
              <a:rPr lang="en-US" sz="4000" dirty="0" smtClean="0"/>
              <a:t>Revascularization procedures</a:t>
            </a:r>
            <a:br>
              <a:rPr lang="en-US" sz="4000" dirty="0" smtClean="0"/>
            </a:br>
            <a:endParaRPr lang="en-US" sz="4000" dirty="0" smtClean="0"/>
          </a:p>
        </p:txBody>
      </p:sp>
      <p:sp>
        <p:nvSpPr>
          <p:cNvPr id="36867" name="Rectangle 3"/>
          <p:cNvSpPr>
            <a:spLocks noGrp="1" noChangeArrowheads="1"/>
          </p:cNvSpPr>
          <p:nvPr>
            <p:ph type="body" idx="1"/>
          </p:nvPr>
        </p:nvSpPr>
        <p:spPr>
          <a:xfrm>
            <a:off x="684213" y="2636838"/>
            <a:ext cx="7772400" cy="2879725"/>
          </a:xfrm>
        </p:spPr>
        <p:txBody>
          <a:bodyPr/>
          <a:lstStyle/>
          <a:p>
            <a:pPr eaLnBrk="1" hangingPunct="1">
              <a:defRPr/>
            </a:pPr>
            <a:r>
              <a:rPr lang="en-US" dirty="0" smtClean="0"/>
              <a:t>Indications:</a:t>
            </a:r>
          </a:p>
          <a:p>
            <a:pPr lvl="1" eaLnBrk="1" hangingPunct="1">
              <a:defRPr/>
            </a:pPr>
            <a:r>
              <a:rPr lang="en-US" dirty="0" smtClean="0"/>
              <a:t>All those patients planned for ligation of parent vessel ligation but poor collateral circulation</a:t>
            </a:r>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763713" y="333375"/>
            <a:ext cx="4356100" cy="865188"/>
          </a:xfrm>
        </p:spPr>
        <p:txBody>
          <a:bodyPr/>
          <a:lstStyle/>
          <a:p>
            <a:pPr eaLnBrk="1" hangingPunct="1">
              <a:defRPr/>
            </a:pPr>
            <a:r>
              <a:rPr lang="en-US" dirty="0" smtClean="0"/>
              <a:t>Outcome</a:t>
            </a:r>
          </a:p>
        </p:txBody>
      </p:sp>
      <p:sp>
        <p:nvSpPr>
          <p:cNvPr id="37891" name="Rectangle 3"/>
          <p:cNvSpPr>
            <a:spLocks noGrp="1" noChangeArrowheads="1"/>
          </p:cNvSpPr>
          <p:nvPr>
            <p:ph type="body" idx="1"/>
          </p:nvPr>
        </p:nvSpPr>
        <p:spPr>
          <a:xfrm>
            <a:off x="685800" y="1557338"/>
            <a:ext cx="7772400" cy="4538662"/>
          </a:xfrm>
        </p:spPr>
        <p:txBody>
          <a:bodyPr/>
          <a:lstStyle/>
          <a:p>
            <a:pPr eaLnBrk="1" hangingPunct="1">
              <a:lnSpc>
                <a:spcPct val="90000"/>
              </a:lnSpc>
              <a:defRPr/>
            </a:pPr>
            <a:r>
              <a:rPr lang="en-US" dirty="0" smtClean="0"/>
              <a:t>Results: </a:t>
            </a:r>
          </a:p>
          <a:p>
            <a:pPr lvl="1" eaLnBrk="1" hangingPunct="1">
              <a:lnSpc>
                <a:spcPct val="90000"/>
              </a:lnSpc>
              <a:defRPr/>
            </a:pPr>
            <a:r>
              <a:rPr lang="en-US" dirty="0" smtClean="0"/>
              <a:t>Good outcome in 80% of anterior circulation and 44% of posterior circulation</a:t>
            </a:r>
          </a:p>
          <a:p>
            <a:pPr lvl="1" eaLnBrk="1" hangingPunct="1">
              <a:lnSpc>
                <a:spcPct val="90000"/>
              </a:lnSpc>
              <a:defRPr/>
            </a:pPr>
            <a:r>
              <a:rPr lang="en-US" dirty="0" smtClean="0"/>
              <a:t>Graft patency rate of 86% at 18 mnths</a:t>
            </a:r>
          </a:p>
          <a:p>
            <a:pPr eaLnBrk="1" hangingPunct="1">
              <a:lnSpc>
                <a:spcPct val="90000"/>
              </a:lnSpc>
              <a:defRPr/>
            </a:pPr>
            <a:r>
              <a:rPr lang="en-US" dirty="0" smtClean="0"/>
              <a:t>Complications</a:t>
            </a:r>
          </a:p>
          <a:p>
            <a:pPr lvl="1" eaLnBrk="1" hangingPunct="1">
              <a:lnSpc>
                <a:spcPct val="90000"/>
              </a:lnSpc>
              <a:defRPr/>
            </a:pPr>
            <a:r>
              <a:rPr lang="en-US" dirty="0" smtClean="0"/>
              <a:t>Acute graft occlusion</a:t>
            </a:r>
          </a:p>
          <a:p>
            <a:pPr lvl="1" eaLnBrk="1" hangingPunct="1">
              <a:lnSpc>
                <a:spcPct val="90000"/>
              </a:lnSpc>
              <a:defRPr/>
            </a:pPr>
            <a:r>
              <a:rPr lang="en-US" dirty="0" smtClean="0"/>
              <a:t>Aneurysm rupture due to hemodynamic changes</a:t>
            </a:r>
          </a:p>
          <a:p>
            <a:pPr lvl="1" eaLnBrk="1" hangingPunct="1">
              <a:lnSpc>
                <a:spcPct val="90000"/>
              </a:lnSpc>
              <a:defRPr/>
            </a:pPr>
            <a:r>
              <a:rPr lang="en-US" dirty="0" smtClean="0"/>
              <a:t>Ischemic deficits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lang="en-US" sz="4000" dirty="0" smtClean="0"/>
              <a:t>Etiology</a:t>
            </a:r>
            <a:endParaRPr lang="en-IN" sz="4000" dirty="0" smtClean="0"/>
          </a:p>
        </p:txBody>
      </p:sp>
      <p:sp>
        <p:nvSpPr>
          <p:cNvPr id="87043" name="Rectangle 3"/>
          <p:cNvSpPr>
            <a:spLocks noGrp="1" noChangeArrowheads="1"/>
          </p:cNvSpPr>
          <p:nvPr>
            <p:ph type="body" idx="1"/>
          </p:nvPr>
        </p:nvSpPr>
        <p:spPr>
          <a:xfrm>
            <a:off x="468313" y="1916113"/>
            <a:ext cx="8229600" cy="4530725"/>
          </a:xfrm>
        </p:spPr>
        <p:txBody>
          <a:bodyPr/>
          <a:lstStyle/>
          <a:p>
            <a:pPr eaLnBrk="1" hangingPunct="1">
              <a:defRPr/>
            </a:pPr>
            <a:r>
              <a:rPr lang="en-US" dirty="0" smtClean="0"/>
              <a:t>Congenital</a:t>
            </a:r>
          </a:p>
          <a:p>
            <a:pPr eaLnBrk="1" hangingPunct="1">
              <a:defRPr/>
            </a:pPr>
            <a:r>
              <a:rPr lang="en-US" dirty="0" smtClean="0"/>
              <a:t>Atherosclerotic/ hypertensive</a:t>
            </a:r>
          </a:p>
          <a:p>
            <a:pPr eaLnBrk="1" hangingPunct="1">
              <a:defRPr/>
            </a:pPr>
            <a:r>
              <a:rPr lang="en-US" dirty="0" smtClean="0"/>
              <a:t>Embolic</a:t>
            </a:r>
          </a:p>
          <a:p>
            <a:pPr eaLnBrk="1" hangingPunct="1">
              <a:defRPr/>
            </a:pPr>
            <a:r>
              <a:rPr lang="en-US" dirty="0" smtClean="0"/>
              <a:t>Infectious</a:t>
            </a:r>
          </a:p>
          <a:p>
            <a:pPr eaLnBrk="1" hangingPunct="1">
              <a:defRPr/>
            </a:pPr>
            <a:r>
              <a:rPr lang="en-US" dirty="0" smtClean="0"/>
              <a:t>Traumatic</a:t>
            </a:r>
          </a:p>
          <a:p>
            <a:pPr eaLnBrk="1" hangingPunct="1">
              <a:defRPr/>
            </a:pPr>
            <a:r>
              <a:rPr lang="en-US" dirty="0" smtClean="0"/>
              <a:t>Associated with other conditions</a:t>
            </a:r>
          </a:p>
          <a:p>
            <a:pPr eaLnBrk="1" hangingPunct="1">
              <a:defRPr/>
            </a:pPr>
            <a:endParaRPr lang="en-IN"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547813" y="333375"/>
            <a:ext cx="5915025" cy="739775"/>
          </a:xfrm>
        </p:spPr>
        <p:txBody>
          <a:bodyPr/>
          <a:lstStyle/>
          <a:p>
            <a:pPr eaLnBrk="1" hangingPunct="1">
              <a:defRPr/>
            </a:pPr>
            <a:r>
              <a:rPr lang="en-US" dirty="0" smtClean="0"/>
              <a:t>Endovascular methods</a:t>
            </a:r>
          </a:p>
        </p:txBody>
      </p:sp>
      <p:sp>
        <p:nvSpPr>
          <p:cNvPr id="56323" name="Rectangle 3"/>
          <p:cNvSpPr>
            <a:spLocks noGrp="1" noChangeArrowheads="1"/>
          </p:cNvSpPr>
          <p:nvPr>
            <p:ph type="body" idx="1"/>
          </p:nvPr>
        </p:nvSpPr>
        <p:spPr>
          <a:xfrm>
            <a:off x="468313" y="1773238"/>
            <a:ext cx="8229600" cy="4248150"/>
          </a:xfrm>
        </p:spPr>
        <p:txBody>
          <a:bodyPr/>
          <a:lstStyle/>
          <a:p>
            <a:pPr eaLnBrk="1" hangingPunct="1">
              <a:defRPr/>
            </a:pPr>
            <a:r>
              <a:rPr lang="en-US" dirty="0" smtClean="0"/>
              <a:t>Exclusive Indications:</a:t>
            </a:r>
          </a:p>
          <a:p>
            <a:pPr lvl="1" eaLnBrk="1" hangingPunct="1">
              <a:defRPr/>
            </a:pPr>
            <a:r>
              <a:rPr lang="en-US" dirty="0" smtClean="0"/>
              <a:t>Poor grade SAH</a:t>
            </a:r>
          </a:p>
          <a:p>
            <a:pPr lvl="1" eaLnBrk="1" hangingPunct="1">
              <a:defRPr/>
            </a:pPr>
            <a:r>
              <a:rPr lang="en-US" dirty="0" smtClean="0"/>
              <a:t>Medical illness </a:t>
            </a:r>
          </a:p>
          <a:p>
            <a:pPr lvl="1" eaLnBrk="1" hangingPunct="1">
              <a:defRPr/>
            </a:pPr>
            <a:r>
              <a:rPr lang="en-US" dirty="0" smtClean="0"/>
              <a:t>Surgically difficult aneurysms like proximal ICA and basilar tops giant aneurysm</a:t>
            </a:r>
          </a:p>
          <a:p>
            <a:pPr lvl="1" eaLnBrk="1" hangingPunct="1">
              <a:defRPr/>
            </a:pPr>
            <a:r>
              <a:rPr lang="en-US" dirty="0" smtClean="0"/>
              <a:t> patients choice</a:t>
            </a:r>
          </a:p>
          <a:p>
            <a:pPr lvl="1" eaLnBrk="1" hangingPunct="1">
              <a:buFont typeface="Wingdings" pitchFamily="2" charset="2"/>
              <a:buNone/>
              <a:defRPr/>
            </a:pPr>
            <a:endParaRPr lang="en-US" dirty="0" smtClean="0"/>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7813"/>
            <a:ext cx="6130925" cy="587375"/>
          </a:xfrm>
        </p:spPr>
        <p:txBody>
          <a:bodyPr/>
          <a:lstStyle/>
          <a:p>
            <a:pPr eaLnBrk="1" hangingPunct="1">
              <a:defRPr/>
            </a:pPr>
            <a:r>
              <a:rPr lang="en-US" sz="4000" dirty="0" smtClean="0"/>
              <a:t>Endovascular methods</a:t>
            </a:r>
          </a:p>
        </p:txBody>
      </p:sp>
      <p:sp>
        <p:nvSpPr>
          <p:cNvPr id="32771" name="Rectangle 3"/>
          <p:cNvSpPr>
            <a:spLocks noGrp="1" noChangeArrowheads="1"/>
          </p:cNvSpPr>
          <p:nvPr>
            <p:ph type="body" idx="1"/>
          </p:nvPr>
        </p:nvSpPr>
        <p:spPr>
          <a:xfrm>
            <a:off x="684213" y="1773238"/>
            <a:ext cx="7772400" cy="4248150"/>
          </a:xfrm>
        </p:spPr>
        <p:txBody>
          <a:bodyPr/>
          <a:lstStyle/>
          <a:p>
            <a:pPr eaLnBrk="1" hangingPunct="1">
              <a:defRPr/>
            </a:pPr>
            <a:r>
              <a:rPr lang="en-US" dirty="0" smtClean="0"/>
              <a:t>Destructive procedures</a:t>
            </a:r>
          </a:p>
          <a:p>
            <a:pPr lvl="1" eaLnBrk="1" hangingPunct="1">
              <a:defRPr/>
            </a:pPr>
            <a:r>
              <a:rPr lang="en-US" dirty="0" smtClean="0"/>
              <a:t>Balloon occlusion of parent vessel</a:t>
            </a:r>
          </a:p>
          <a:p>
            <a:pPr eaLnBrk="1" hangingPunct="1">
              <a:defRPr/>
            </a:pPr>
            <a:r>
              <a:rPr lang="en-US" dirty="0" smtClean="0"/>
              <a:t>Reconstructive procedures</a:t>
            </a:r>
          </a:p>
          <a:p>
            <a:pPr lvl="1" eaLnBrk="1" hangingPunct="1">
              <a:defRPr/>
            </a:pPr>
            <a:r>
              <a:rPr lang="en-US" dirty="0" smtClean="0"/>
              <a:t>GDC technology</a:t>
            </a:r>
          </a:p>
          <a:p>
            <a:pPr lvl="1" eaLnBrk="1" hangingPunct="1">
              <a:defRPr/>
            </a:pPr>
            <a:r>
              <a:rPr lang="en-US" dirty="0" smtClean="0"/>
              <a:t>Balloon remolding technique</a:t>
            </a:r>
          </a:p>
          <a:p>
            <a:pPr lvl="1" eaLnBrk="1" hangingPunct="1">
              <a:defRPr/>
            </a:pPr>
            <a:r>
              <a:rPr lang="en-US" dirty="0" smtClean="0"/>
              <a:t>Stent coil technique</a:t>
            </a:r>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979613" y="404813"/>
            <a:ext cx="4330700" cy="739775"/>
          </a:xfrm>
        </p:spPr>
        <p:txBody>
          <a:bodyPr/>
          <a:lstStyle/>
          <a:p>
            <a:pPr eaLnBrk="1" hangingPunct="1">
              <a:defRPr/>
            </a:pPr>
            <a:r>
              <a:rPr lang="en-US" sz="4000" dirty="0" smtClean="0"/>
              <a:t>Balloon occlusion</a:t>
            </a:r>
          </a:p>
        </p:txBody>
      </p:sp>
      <p:sp>
        <p:nvSpPr>
          <p:cNvPr id="55299" name="Rectangle 3"/>
          <p:cNvSpPr>
            <a:spLocks noGrp="1" noChangeArrowheads="1"/>
          </p:cNvSpPr>
          <p:nvPr>
            <p:ph type="body" idx="1"/>
          </p:nvPr>
        </p:nvSpPr>
        <p:spPr>
          <a:xfrm>
            <a:off x="457200" y="1700213"/>
            <a:ext cx="8229600" cy="4395787"/>
          </a:xfrm>
        </p:spPr>
        <p:txBody>
          <a:bodyPr/>
          <a:lstStyle/>
          <a:p>
            <a:pPr eaLnBrk="1" hangingPunct="1">
              <a:lnSpc>
                <a:spcPct val="90000"/>
              </a:lnSpc>
              <a:defRPr/>
            </a:pPr>
            <a:r>
              <a:rPr lang="en-US" dirty="0" smtClean="0"/>
              <a:t>Generally used for proximal ICA and vertebrobasilar aneurysms</a:t>
            </a:r>
          </a:p>
          <a:p>
            <a:pPr eaLnBrk="1" hangingPunct="1">
              <a:lnSpc>
                <a:spcPct val="90000"/>
              </a:lnSpc>
              <a:defRPr/>
            </a:pPr>
            <a:r>
              <a:rPr lang="en-US" dirty="0" smtClean="0"/>
              <a:t>Advantages</a:t>
            </a:r>
          </a:p>
          <a:p>
            <a:pPr lvl="1" eaLnBrk="1" hangingPunct="1">
              <a:lnSpc>
                <a:spcPct val="90000"/>
              </a:lnSpc>
              <a:defRPr/>
            </a:pPr>
            <a:r>
              <a:rPr lang="en-US" dirty="0" smtClean="0"/>
              <a:t>Mass effect resolves</a:t>
            </a:r>
          </a:p>
          <a:p>
            <a:pPr lvl="1" eaLnBrk="1" hangingPunct="1">
              <a:lnSpc>
                <a:spcPct val="90000"/>
              </a:lnSpc>
              <a:defRPr/>
            </a:pPr>
            <a:r>
              <a:rPr lang="en-US" dirty="0" smtClean="0"/>
              <a:t>Cranial neuropathies are known to improve</a:t>
            </a:r>
          </a:p>
          <a:p>
            <a:pPr eaLnBrk="1" hangingPunct="1">
              <a:lnSpc>
                <a:spcPct val="90000"/>
              </a:lnSpc>
              <a:defRPr/>
            </a:pPr>
            <a:r>
              <a:rPr lang="en-US" dirty="0" smtClean="0"/>
              <a:t>Disadvantages: </a:t>
            </a:r>
          </a:p>
          <a:p>
            <a:pPr lvl="1" eaLnBrk="1" hangingPunct="1">
              <a:lnSpc>
                <a:spcPct val="90000"/>
              </a:lnSpc>
              <a:defRPr/>
            </a:pPr>
            <a:r>
              <a:rPr lang="en-US" dirty="0" smtClean="0"/>
              <a:t>Recanalize, regrowth or rupture</a:t>
            </a:r>
          </a:p>
          <a:p>
            <a:pPr lvl="1" eaLnBrk="1" hangingPunct="1">
              <a:lnSpc>
                <a:spcPct val="90000"/>
              </a:lnSpc>
              <a:defRPr/>
            </a:pPr>
            <a:r>
              <a:rPr lang="en-US" dirty="0" smtClean="0"/>
              <a:t>Ischemic symptoms</a:t>
            </a:r>
          </a:p>
          <a:p>
            <a:pPr lvl="1" eaLnBrk="1" hangingPunct="1">
              <a:lnSpc>
                <a:spcPct val="90000"/>
              </a:lnSpc>
              <a:defRPr/>
            </a:pPr>
            <a:r>
              <a:rPr lang="en-US" dirty="0" smtClean="0"/>
              <a:t>Formation of de-novo aneurysms</a:t>
            </a:r>
          </a:p>
          <a:p>
            <a:pPr lvl="1" eaLnBrk="1" hangingPunct="1">
              <a:lnSpc>
                <a:spcPct val="90000"/>
              </a:lnSpc>
              <a:defRPr/>
            </a:pPr>
            <a:endParaRPr lang="en-US" dirty="0" smtClean="0"/>
          </a:p>
          <a:p>
            <a:pPr eaLnBrk="1" hangingPunct="1">
              <a:lnSpc>
                <a:spcPct val="90000"/>
              </a:lnSpc>
              <a:defRPr/>
            </a:pPr>
            <a:endParaRPr lang="en-US" dirty="0" smtClean="0"/>
          </a:p>
          <a:p>
            <a:pPr eaLnBrk="1" hangingPunct="1">
              <a:lnSpc>
                <a:spcPct val="90000"/>
              </a:lnSpc>
              <a:defRPr/>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627313" y="333375"/>
            <a:ext cx="3970337" cy="739775"/>
          </a:xfrm>
        </p:spPr>
        <p:txBody>
          <a:bodyPr/>
          <a:lstStyle/>
          <a:p>
            <a:pPr eaLnBrk="1" hangingPunct="1">
              <a:defRPr/>
            </a:pPr>
            <a:r>
              <a:rPr lang="en-US" dirty="0" smtClean="0"/>
              <a:t>GDC coils </a:t>
            </a:r>
          </a:p>
        </p:txBody>
      </p:sp>
      <p:sp>
        <p:nvSpPr>
          <p:cNvPr id="58371" name="Rectangle 3"/>
          <p:cNvSpPr>
            <a:spLocks noGrp="1" noChangeArrowheads="1"/>
          </p:cNvSpPr>
          <p:nvPr>
            <p:ph type="body" idx="1"/>
          </p:nvPr>
        </p:nvSpPr>
        <p:spPr>
          <a:xfrm>
            <a:off x="468313" y="1484313"/>
            <a:ext cx="8229600" cy="4899025"/>
          </a:xfrm>
        </p:spPr>
        <p:txBody>
          <a:bodyPr/>
          <a:lstStyle/>
          <a:p>
            <a:pPr eaLnBrk="1" hangingPunct="1">
              <a:defRPr/>
            </a:pPr>
            <a:r>
              <a:rPr lang="en-US" dirty="0" smtClean="0"/>
              <a:t>Platinum spiral coils with circular memory</a:t>
            </a:r>
          </a:p>
          <a:p>
            <a:pPr eaLnBrk="1" hangingPunct="1">
              <a:defRPr/>
            </a:pPr>
            <a:r>
              <a:rPr lang="en-US" dirty="0" smtClean="0"/>
              <a:t>Fit snugly in the aneurysm and induce thrombosis</a:t>
            </a:r>
          </a:p>
          <a:p>
            <a:pPr eaLnBrk="1" hangingPunct="1">
              <a:defRPr/>
            </a:pPr>
            <a:r>
              <a:rPr lang="en-US" dirty="0" smtClean="0"/>
              <a:t>Disadvantages: </a:t>
            </a:r>
          </a:p>
          <a:p>
            <a:pPr lvl="1" eaLnBrk="1" hangingPunct="1">
              <a:defRPr/>
            </a:pPr>
            <a:r>
              <a:rPr lang="en-US" dirty="0" smtClean="0"/>
              <a:t>Incomplete obliteration</a:t>
            </a:r>
          </a:p>
          <a:p>
            <a:pPr lvl="1" eaLnBrk="1" hangingPunct="1">
              <a:defRPr/>
            </a:pPr>
            <a:r>
              <a:rPr lang="en-US" dirty="0" smtClean="0"/>
              <a:t>Recanalization</a:t>
            </a:r>
          </a:p>
          <a:p>
            <a:pPr lvl="1" eaLnBrk="1" hangingPunct="1">
              <a:defRPr/>
            </a:pPr>
            <a:r>
              <a:rPr lang="en-US" dirty="0" smtClean="0"/>
              <a:t>Prolapse of coil and distal migration</a:t>
            </a:r>
          </a:p>
          <a:p>
            <a:pPr lvl="1" eaLnBrk="1" hangingPunct="1">
              <a:defRPr/>
            </a:pPr>
            <a:r>
              <a:rPr lang="en-US" dirty="0" smtClean="0"/>
              <a:t>Parent artery thrombosis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827088" y="333375"/>
            <a:ext cx="7138987" cy="800100"/>
          </a:xfrm>
        </p:spPr>
        <p:txBody>
          <a:bodyPr/>
          <a:lstStyle/>
          <a:p>
            <a:pPr eaLnBrk="1" hangingPunct="1">
              <a:defRPr/>
            </a:pPr>
            <a:r>
              <a:rPr lang="en-US" sz="4000" dirty="0" smtClean="0"/>
              <a:t>Balloon remolding technique</a:t>
            </a:r>
          </a:p>
        </p:txBody>
      </p:sp>
      <p:sp>
        <p:nvSpPr>
          <p:cNvPr id="59395" name="Rectangle 3"/>
          <p:cNvSpPr>
            <a:spLocks noGrp="1" noChangeArrowheads="1"/>
          </p:cNvSpPr>
          <p:nvPr>
            <p:ph type="body" idx="1"/>
          </p:nvPr>
        </p:nvSpPr>
        <p:spPr>
          <a:xfrm>
            <a:off x="468313" y="2565400"/>
            <a:ext cx="8229600" cy="3413125"/>
          </a:xfrm>
        </p:spPr>
        <p:txBody>
          <a:bodyPr/>
          <a:lstStyle/>
          <a:p>
            <a:pPr eaLnBrk="1" hangingPunct="1">
              <a:defRPr/>
            </a:pPr>
            <a:r>
              <a:rPr lang="en-US" dirty="0" smtClean="0"/>
              <a:t>Introduced to overcome the problem of wide neck aneurysms</a:t>
            </a:r>
          </a:p>
          <a:p>
            <a:pPr eaLnBrk="1" hangingPunct="1">
              <a:defRPr/>
            </a:pPr>
            <a:r>
              <a:rPr lang="en-US" dirty="0" smtClean="0"/>
              <a:t>Balloon is inflated in parent vessel against the neck and then coils are put in sac</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7813"/>
            <a:ext cx="5986463" cy="1100137"/>
          </a:xfrm>
        </p:spPr>
        <p:txBody>
          <a:bodyPr/>
          <a:lstStyle/>
          <a:p>
            <a:pPr eaLnBrk="1" hangingPunct="1">
              <a:defRPr/>
            </a:pPr>
            <a:r>
              <a:rPr lang="en-US" dirty="0" smtClean="0"/>
              <a:t>Stent-coil technique</a:t>
            </a:r>
          </a:p>
        </p:txBody>
      </p:sp>
      <p:sp>
        <p:nvSpPr>
          <p:cNvPr id="62467" name="Rectangle 3"/>
          <p:cNvSpPr>
            <a:spLocks noGrp="1" noChangeArrowheads="1"/>
          </p:cNvSpPr>
          <p:nvPr>
            <p:ph type="body" sz="half" idx="1"/>
          </p:nvPr>
        </p:nvSpPr>
        <p:spPr>
          <a:xfrm>
            <a:off x="457200" y="1981200"/>
            <a:ext cx="8686800" cy="1663700"/>
          </a:xfrm>
        </p:spPr>
        <p:txBody>
          <a:bodyPr/>
          <a:lstStyle/>
          <a:p>
            <a:pPr eaLnBrk="1" hangingPunct="1">
              <a:defRPr/>
            </a:pPr>
            <a:r>
              <a:rPr lang="en-US" sz="2800" dirty="0" smtClean="0"/>
              <a:t>Used in complex wide neck aneurysms</a:t>
            </a:r>
          </a:p>
          <a:p>
            <a:pPr eaLnBrk="1" hangingPunct="1">
              <a:defRPr/>
            </a:pPr>
            <a:r>
              <a:rPr lang="en-US" sz="2800" dirty="0" smtClean="0"/>
              <a:t>Increases the density of coil packing</a:t>
            </a:r>
          </a:p>
        </p:txBody>
      </p:sp>
      <p:sp>
        <p:nvSpPr>
          <p:cNvPr id="5" name="Content Placeholder 4"/>
          <p:cNvSpPr>
            <a:spLocks noGrp="1"/>
          </p:cNvSpPr>
          <p:nvPr>
            <p:ph sz="half" idx="2"/>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619250" y="476250"/>
            <a:ext cx="5106988" cy="658813"/>
          </a:xfrm>
        </p:spPr>
        <p:txBody>
          <a:bodyPr/>
          <a:lstStyle/>
          <a:p>
            <a:pPr eaLnBrk="1" hangingPunct="1">
              <a:defRPr/>
            </a:pPr>
            <a:r>
              <a:rPr lang="en-US" dirty="0" smtClean="0"/>
              <a:t>Limiting factors </a:t>
            </a:r>
          </a:p>
        </p:txBody>
      </p:sp>
      <p:sp>
        <p:nvSpPr>
          <p:cNvPr id="33795" name="Rectangle 3"/>
          <p:cNvSpPr>
            <a:spLocks noGrp="1" noChangeArrowheads="1"/>
          </p:cNvSpPr>
          <p:nvPr>
            <p:ph type="body" idx="1"/>
          </p:nvPr>
        </p:nvSpPr>
        <p:spPr>
          <a:xfrm>
            <a:off x="684213" y="1844675"/>
            <a:ext cx="7772400" cy="4319588"/>
          </a:xfrm>
        </p:spPr>
        <p:txBody>
          <a:bodyPr/>
          <a:lstStyle/>
          <a:p>
            <a:pPr eaLnBrk="1" hangingPunct="1">
              <a:defRPr/>
            </a:pPr>
            <a:r>
              <a:rPr lang="en-US" dirty="0" smtClean="0"/>
              <a:t>Dome to neck ratio &lt; 2</a:t>
            </a:r>
          </a:p>
          <a:p>
            <a:pPr eaLnBrk="1" hangingPunct="1">
              <a:defRPr/>
            </a:pPr>
            <a:r>
              <a:rPr lang="en-US" dirty="0" smtClean="0"/>
              <a:t>Neck width &gt; 4 mm</a:t>
            </a:r>
          </a:p>
          <a:p>
            <a:pPr eaLnBrk="1" hangingPunct="1">
              <a:defRPr/>
            </a:pPr>
            <a:r>
              <a:rPr lang="en-US" dirty="0" smtClean="0"/>
              <a:t>Inadequate endovascular access</a:t>
            </a:r>
          </a:p>
          <a:p>
            <a:pPr eaLnBrk="1" hangingPunct="1">
              <a:defRPr/>
            </a:pPr>
            <a:r>
              <a:rPr lang="en-US" dirty="0" smtClean="0"/>
              <a:t>Unstable intraluminal thrombus</a:t>
            </a:r>
          </a:p>
          <a:p>
            <a:pPr eaLnBrk="1" hangingPunct="1">
              <a:defRPr/>
            </a:pPr>
            <a:r>
              <a:rPr lang="en-US" dirty="0" smtClean="0"/>
              <a:t>Arterial branch incorporated in neck</a:t>
            </a:r>
          </a:p>
          <a:p>
            <a:pPr eaLnBrk="1" hangingPunct="1">
              <a:defRPr/>
            </a:pPr>
            <a:r>
              <a:rPr lang="en-US" dirty="0" smtClean="0"/>
              <a:t>Middle cerebral artery aneurysms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4213" y="333375"/>
            <a:ext cx="7775575" cy="1150938"/>
          </a:xfrm>
        </p:spPr>
        <p:txBody>
          <a:bodyPr/>
          <a:lstStyle/>
          <a:p>
            <a:pPr eaLnBrk="1" hangingPunct="1">
              <a:defRPr/>
            </a:pPr>
            <a:r>
              <a:rPr lang="en-US" sz="4000" dirty="0" smtClean="0"/>
              <a:t>ISAT trial (</a:t>
            </a:r>
            <a:r>
              <a:rPr lang="en-US" sz="3200" dirty="0" smtClean="0"/>
              <a:t>lancet 2005;360:1267-75</a:t>
            </a:r>
            <a:r>
              <a:rPr lang="en-US" sz="4000" dirty="0" smtClean="0"/>
              <a:t>)</a:t>
            </a:r>
          </a:p>
        </p:txBody>
      </p:sp>
      <p:sp>
        <p:nvSpPr>
          <p:cNvPr id="44035" name="Rectangle 3"/>
          <p:cNvSpPr>
            <a:spLocks noGrp="1" noChangeArrowheads="1"/>
          </p:cNvSpPr>
          <p:nvPr>
            <p:ph type="body" idx="1"/>
          </p:nvPr>
        </p:nvSpPr>
        <p:spPr>
          <a:xfrm>
            <a:off x="685800" y="1484313"/>
            <a:ext cx="7772400" cy="4611687"/>
          </a:xfrm>
        </p:spPr>
        <p:txBody>
          <a:bodyPr/>
          <a:lstStyle/>
          <a:p>
            <a:pPr eaLnBrk="1" hangingPunct="1">
              <a:lnSpc>
                <a:spcPct val="90000"/>
              </a:lnSpc>
              <a:defRPr/>
            </a:pPr>
            <a:r>
              <a:rPr lang="en-US" sz="2800" dirty="0" smtClean="0"/>
              <a:t>Randomized study of 2143 patients ruptured intracranial aneurysms</a:t>
            </a:r>
          </a:p>
          <a:p>
            <a:pPr eaLnBrk="1" hangingPunct="1">
              <a:lnSpc>
                <a:spcPct val="90000"/>
              </a:lnSpc>
              <a:defRPr/>
            </a:pPr>
            <a:r>
              <a:rPr lang="en-US" sz="2800" dirty="0" smtClean="0"/>
              <a:t>Mortality or disability was 30.6 Vs 23.7 in surgical and endovascular gp at one year (p=0.0019)</a:t>
            </a:r>
          </a:p>
          <a:p>
            <a:pPr eaLnBrk="1" hangingPunct="1">
              <a:lnSpc>
                <a:spcPct val="90000"/>
              </a:lnSpc>
              <a:defRPr/>
            </a:pPr>
            <a:r>
              <a:rPr lang="en-US" sz="2800" dirty="0" smtClean="0"/>
              <a:t>Relative and absolute risk reduction in dependency or death is 6.9 vs 22.6% in surgical and endovascular group.</a:t>
            </a:r>
          </a:p>
          <a:p>
            <a:pPr eaLnBrk="1" hangingPunct="1">
              <a:lnSpc>
                <a:spcPct val="90000"/>
              </a:lnSpc>
              <a:defRPr/>
            </a:pPr>
            <a:r>
              <a:rPr lang="en-US" sz="2800" dirty="0" smtClean="0"/>
              <a:t>Risk of rebleed was higher in endovascular group at one year</a:t>
            </a:r>
            <a:endParaRPr lang="en-IN" sz="2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20725" y="287338"/>
            <a:ext cx="6840538" cy="792162"/>
          </a:xfrm>
        </p:spPr>
        <p:txBody>
          <a:bodyPr/>
          <a:lstStyle/>
          <a:p>
            <a:pPr eaLnBrk="1" hangingPunct="1">
              <a:defRPr/>
            </a:pPr>
            <a:r>
              <a:rPr lang="en-US" dirty="0" smtClean="0"/>
              <a:t>Criticisms on ISAT trial</a:t>
            </a:r>
          </a:p>
        </p:txBody>
      </p:sp>
      <p:sp>
        <p:nvSpPr>
          <p:cNvPr id="45059" name="Rectangle 3"/>
          <p:cNvSpPr>
            <a:spLocks noGrp="1" noChangeArrowheads="1"/>
          </p:cNvSpPr>
          <p:nvPr>
            <p:ph type="body" idx="1"/>
          </p:nvPr>
        </p:nvSpPr>
        <p:spPr>
          <a:xfrm>
            <a:off x="685800" y="1196975"/>
            <a:ext cx="7772400" cy="4899025"/>
          </a:xfrm>
        </p:spPr>
        <p:txBody>
          <a:bodyPr/>
          <a:lstStyle/>
          <a:p>
            <a:pPr eaLnBrk="1" hangingPunct="1">
              <a:lnSpc>
                <a:spcPct val="90000"/>
              </a:lnSpc>
              <a:defRPr/>
            </a:pPr>
            <a:r>
              <a:rPr lang="en-US" dirty="0" smtClean="0"/>
              <a:t>Selection biases</a:t>
            </a:r>
          </a:p>
          <a:p>
            <a:pPr lvl="1" eaLnBrk="1" hangingPunct="1">
              <a:lnSpc>
                <a:spcPct val="90000"/>
              </a:lnSpc>
              <a:defRPr/>
            </a:pPr>
            <a:r>
              <a:rPr lang="en-US" dirty="0" smtClean="0"/>
              <a:t>premature analysis</a:t>
            </a:r>
          </a:p>
          <a:p>
            <a:pPr lvl="1" eaLnBrk="1" hangingPunct="1">
              <a:lnSpc>
                <a:spcPct val="90000"/>
              </a:lnSpc>
              <a:defRPr/>
            </a:pPr>
            <a:r>
              <a:rPr lang="en-US" dirty="0" smtClean="0"/>
              <a:t>Only 22.4 % were randomized</a:t>
            </a:r>
          </a:p>
          <a:p>
            <a:pPr eaLnBrk="1" hangingPunct="1">
              <a:lnSpc>
                <a:spcPct val="90000"/>
              </a:lnSpc>
              <a:defRPr/>
            </a:pPr>
            <a:r>
              <a:rPr lang="en-US" dirty="0" smtClean="0"/>
              <a:t>Outcome assessment</a:t>
            </a:r>
          </a:p>
          <a:p>
            <a:pPr lvl="1" eaLnBrk="1" hangingPunct="1">
              <a:lnSpc>
                <a:spcPct val="90000"/>
              </a:lnSpc>
              <a:defRPr/>
            </a:pPr>
            <a:r>
              <a:rPr lang="en-US" dirty="0" smtClean="0"/>
              <a:t>MRs scale is used for assessment</a:t>
            </a:r>
          </a:p>
          <a:p>
            <a:pPr eaLnBrk="1" hangingPunct="1">
              <a:lnSpc>
                <a:spcPct val="90000"/>
              </a:lnSpc>
              <a:defRPr/>
            </a:pPr>
            <a:r>
              <a:rPr lang="en-US" dirty="0" smtClean="0"/>
              <a:t>Lack of angiographic data after surgery</a:t>
            </a:r>
          </a:p>
          <a:p>
            <a:pPr eaLnBrk="1" hangingPunct="1">
              <a:lnSpc>
                <a:spcPct val="90000"/>
              </a:lnSpc>
              <a:defRPr/>
            </a:pPr>
            <a:r>
              <a:rPr lang="en-US" dirty="0" smtClean="0"/>
              <a:t>Lack of long term follow up</a:t>
            </a:r>
          </a:p>
          <a:p>
            <a:pPr eaLnBrk="1" hangingPunct="1">
              <a:lnSpc>
                <a:spcPct val="90000"/>
              </a:lnSpc>
              <a:defRPr/>
            </a:pPr>
            <a:r>
              <a:rPr lang="en-US" dirty="0" smtClean="0"/>
              <a:t>Surgical outcome</a:t>
            </a:r>
          </a:p>
          <a:p>
            <a:pPr eaLnBrk="1" hangingPunct="1">
              <a:lnSpc>
                <a:spcPct val="90000"/>
              </a:lnSpc>
              <a:defRPr/>
            </a:pPr>
            <a:r>
              <a:rPr lang="en-US" dirty="0" smtClean="0"/>
              <a:t>Post procedural rebleed and outcome</a:t>
            </a:r>
          </a:p>
          <a:p>
            <a:pPr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r>
              <a:rPr lang="en-US" dirty="0" smtClean="0"/>
              <a:t>Endoscopy </a:t>
            </a:r>
            <a:endParaRPr lang="en-IN" dirty="0" smtClean="0"/>
          </a:p>
        </p:txBody>
      </p:sp>
      <p:sp>
        <p:nvSpPr>
          <p:cNvPr id="106499" name="Rectangle 3"/>
          <p:cNvSpPr>
            <a:spLocks noGrp="1" noChangeArrowheads="1"/>
          </p:cNvSpPr>
          <p:nvPr>
            <p:ph type="body" idx="1"/>
          </p:nvPr>
        </p:nvSpPr>
        <p:spPr>
          <a:xfrm>
            <a:off x="457200" y="1600200"/>
            <a:ext cx="8229600" cy="4997450"/>
          </a:xfrm>
        </p:spPr>
        <p:txBody>
          <a:bodyPr/>
          <a:lstStyle/>
          <a:p>
            <a:pPr eaLnBrk="1" hangingPunct="1">
              <a:lnSpc>
                <a:spcPct val="90000"/>
              </a:lnSpc>
              <a:defRPr/>
            </a:pPr>
            <a:r>
              <a:rPr lang="en-IN" dirty="0" smtClean="0"/>
              <a:t>Endoscope (fiberscope) to assist the microsurgical clipping of cerebral aneurysm- first reported by Fischer and Mustafa in 1994</a:t>
            </a:r>
          </a:p>
          <a:p>
            <a:pPr eaLnBrk="1" hangingPunct="1">
              <a:lnSpc>
                <a:spcPct val="90000"/>
              </a:lnSpc>
              <a:defRPr/>
            </a:pPr>
            <a:r>
              <a:rPr lang="en-IN" dirty="0" smtClean="0"/>
              <a:t>Rigid endoscope increasingly used during aneurysm surgery in which structures around the aneurysm can be detected with high quality imaging</a:t>
            </a:r>
          </a:p>
          <a:p>
            <a:pPr eaLnBrk="1" hangingPunct="1">
              <a:lnSpc>
                <a:spcPct val="90000"/>
              </a:lnSpc>
              <a:defRPr/>
            </a:pPr>
            <a:r>
              <a:rPr lang="en-IN" dirty="0" smtClean="0"/>
              <a:t>Endoscope - supportive role in planning surgical manoeuvres and verifying whether clipping has been performed correctly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dirty="0" smtClean="0"/>
              <a:t>Presentation</a:t>
            </a:r>
            <a:endParaRPr lang="en-IN" dirty="0" smtClean="0"/>
          </a:p>
        </p:txBody>
      </p:sp>
      <p:sp>
        <p:nvSpPr>
          <p:cNvPr id="88067" name="Rectangle 3"/>
          <p:cNvSpPr>
            <a:spLocks noGrp="1" noChangeArrowheads="1"/>
          </p:cNvSpPr>
          <p:nvPr>
            <p:ph type="body" idx="1"/>
          </p:nvPr>
        </p:nvSpPr>
        <p:spPr/>
        <p:txBody>
          <a:bodyPr/>
          <a:lstStyle/>
          <a:p>
            <a:pPr eaLnBrk="1" hangingPunct="1">
              <a:defRPr/>
            </a:pPr>
            <a:r>
              <a:rPr lang="en-US" dirty="0" smtClean="0"/>
              <a:t>Major rupture </a:t>
            </a:r>
          </a:p>
          <a:p>
            <a:pPr lvl="1" eaLnBrk="1" hangingPunct="1">
              <a:defRPr/>
            </a:pPr>
            <a:r>
              <a:rPr lang="en-US" dirty="0" smtClean="0"/>
              <a:t>SAH</a:t>
            </a:r>
          </a:p>
          <a:p>
            <a:pPr lvl="1" eaLnBrk="1" hangingPunct="1">
              <a:defRPr/>
            </a:pPr>
            <a:r>
              <a:rPr lang="en-US" dirty="0" smtClean="0"/>
              <a:t>IVH</a:t>
            </a:r>
          </a:p>
          <a:p>
            <a:pPr lvl="1" eaLnBrk="1" hangingPunct="1">
              <a:defRPr/>
            </a:pPr>
            <a:r>
              <a:rPr lang="en-US" dirty="0" smtClean="0"/>
              <a:t>Subdural blood</a:t>
            </a:r>
          </a:p>
          <a:p>
            <a:pPr eaLnBrk="1" hangingPunct="1">
              <a:defRPr/>
            </a:pPr>
            <a:r>
              <a:rPr lang="en-US" dirty="0" smtClean="0"/>
              <a:t>Mass effect</a:t>
            </a:r>
          </a:p>
          <a:p>
            <a:pPr eaLnBrk="1" hangingPunct="1">
              <a:defRPr/>
            </a:pPr>
            <a:r>
              <a:rPr lang="en-US" dirty="0" smtClean="0"/>
              <a:t>Cranial neuropathy</a:t>
            </a:r>
          </a:p>
          <a:p>
            <a:pPr eaLnBrk="1" hangingPunct="1">
              <a:defRPr/>
            </a:pPr>
            <a:r>
              <a:rPr lang="en-US" dirty="0" smtClean="0"/>
              <a:t>Endocrine disturbance</a:t>
            </a:r>
          </a:p>
          <a:p>
            <a:pPr eaLnBrk="1" hangingPunct="1">
              <a:buFont typeface="Wingdings" pitchFamily="2" charset="2"/>
              <a:buNone/>
              <a:defRPr/>
            </a:pPr>
            <a:endParaRPr lang="en-US" dirty="0" smtClean="0"/>
          </a:p>
          <a:p>
            <a:pPr lvl="1" eaLnBrk="1" hangingPunct="1">
              <a:defRPr/>
            </a:pPr>
            <a:endParaRPr lang="en-IN"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dirty="0" smtClean="0"/>
              <a:t>Endoscopy </a:t>
            </a:r>
            <a:endParaRPr lang="en-IN" dirty="0" smtClean="0"/>
          </a:p>
        </p:txBody>
      </p:sp>
      <p:sp>
        <p:nvSpPr>
          <p:cNvPr id="121859" name="Rectangle 3"/>
          <p:cNvSpPr>
            <a:spLocks noGrp="1" noChangeArrowheads="1"/>
          </p:cNvSpPr>
          <p:nvPr>
            <p:ph type="body" idx="1"/>
          </p:nvPr>
        </p:nvSpPr>
        <p:spPr/>
        <p:txBody>
          <a:bodyPr/>
          <a:lstStyle/>
          <a:p>
            <a:pPr eaLnBrk="1" hangingPunct="1">
              <a:defRPr/>
            </a:pPr>
            <a:r>
              <a:rPr lang="en-IN" dirty="0" smtClean="0"/>
              <a:t>Aneurysms of anterior circulation- particularly useful in those of the internal carotid and the anterior communicating arteries</a:t>
            </a:r>
          </a:p>
          <a:p>
            <a:pPr eaLnBrk="1" hangingPunct="1">
              <a:defRPr/>
            </a:pPr>
            <a:r>
              <a:rPr lang="en-IN" dirty="0" smtClean="0"/>
              <a:t>In many cases of these aneurysms the posterior communicating artery, choroidal artery or one of the distal cerebral arteries is hidden behind the aneurysm dome</a:t>
            </a:r>
          </a:p>
          <a:p>
            <a:pPr eaLnBrk="1" hangingPunct="1">
              <a:defRPr/>
            </a:pPr>
            <a:endParaRPr lang="en-IN"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en-US" dirty="0" smtClean="0"/>
              <a:t>Endoscopy </a:t>
            </a:r>
            <a:endParaRPr lang="en-IN" dirty="0" smtClean="0"/>
          </a:p>
        </p:txBody>
      </p:sp>
      <p:sp>
        <p:nvSpPr>
          <p:cNvPr id="107525" name="Rectangle 5"/>
          <p:cNvSpPr>
            <a:spLocks noGrp="1" noChangeArrowheads="1"/>
          </p:cNvSpPr>
          <p:nvPr>
            <p:ph type="body" idx="1"/>
          </p:nvPr>
        </p:nvSpPr>
        <p:spPr>
          <a:xfrm>
            <a:off x="457200" y="1600200"/>
            <a:ext cx="8229600" cy="5257800"/>
          </a:xfrm>
        </p:spPr>
        <p:txBody>
          <a:bodyPr/>
          <a:lstStyle/>
          <a:p>
            <a:pPr eaLnBrk="1" hangingPunct="1">
              <a:defRPr/>
            </a:pPr>
            <a:r>
              <a:rPr lang="en-IN" sz="2800" dirty="0" smtClean="0"/>
              <a:t>Dome retraction is often required in order to see vascular structures with the microscope</a:t>
            </a:r>
          </a:p>
          <a:p>
            <a:pPr eaLnBrk="1" hangingPunct="1">
              <a:defRPr/>
            </a:pPr>
            <a:r>
              <a:rPr lang="en-IN" sz="2800" dirty="0" smtClean="0"/>
              <a:t>Endoscope with a 30 degrees view angle</a:t>
            </a:r>
          </a:p>
          <a:p>
            <a:pPr eaLnBrk="1" hangingPunct="1">
              <a:defRPr/>
            </a:pPr>
            <a:r>
              <a:rPr lang="en-IN" sz="2800" dirty="0" smtClean="0"/>
              <a:t>Concealed areas are identified without retraction,  =prevents the possibility of the aneurysm being ruptured/ reduces the use of temporary clipping</a:t>
            </a:r>
          </a:p>
          <a:p>
            <a:pPr eaLnBrk="1" hangingPunct="1">
              <a:defRPr/>
            </a:pPr>
            <a:r>
              <a:rPr lang="en-IN" sz="2800" dirty="0" smtClean="0"/>
              <a:t>From its early use as a supportive measure that is sometimes useful in surgery for "easy" aneurysms, the endoscope has now become almost indispensable for the "difficult" aneurysms, including the large and giant ones before and after clipping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979613" y="549275"/>
            <a:ext cx="6408737" cy="1008063"/>
          </a:xfrm>
        </p:spPr>
        <p:txBody>
          <a:bodyPr/>
          <a:lstStyle/>
          <a:p>
            <a:pPr eaLnBrk="1" hangingPunct="1">
              <a:defRPr/>
            </a:pPr>
            <a:r>
              <a:rPr lang="en-US" sz="4000" dirty="0" smtClean="0"/>
              <a:t>Special circumstances</a:t>
            </a:r>
            <a:br>
              <a:rPr lang="en-US" sz="4000" dirty="0" smtClean="0"/>
            </a:br>
            <a:endParaRPr lang="en-US" sz="4000" dirty="0" smtClean="0"/>
          </a:p>
        </p:txBody>
      </p:sp>
      <p:sp>
        <p:nvSpPr>
          <p:cNvPr id="130051" name="Rectangle 3"/>
          <p:cNvSpPr>
            <a:spLocks noGrp="1" noChangeArrowheads="1"/>
          </p:cNvSpPr>
          <p:nvPr>
            <p:ph type="body" idx="1"/>
          </p:nvPr>
        </p:nvSpPr>
        <p:spPr>
          <a:xfrm>
            <a:off x="684213" y="2349500"/>
            <a:ext cx="7772400" cy="3311525"/>
          </a:xfrm>
        </p:spPr>
        <p:txBody>
          <a:bodyPr/>
          <a:lstStyle/>
          <a:p>
            <a:pPr eaLnBrk="1" hangingPunct="1">
              <a:defRPr/>
            </a:pPr>
            <a:r>
              <a:rPr lang="en-US" dirty="0" smtClean="0"/>
              <a:t>POOR GRADE SAH</a:t>
            </a:r>
          </a:p>
          <a:p>
            <a:pPr lvl="1" eaLnBrk="1" hangingPunct="1">
              <a:defRPr/>
            </a:pPr>
            <a:r>
              <a:rPr lang="en-US" dirty="0" smtClean="0"/>
              <a:t>Rapid resuscitation</a:t>
            </a:r>
          </a:p>
          <a:p>
            <a:pPr lvl="1" eaLnBrk="1" hangingPunct="1">
              <a:defRPr/>
            </a:pPr>
            <a:r>
              <a:rPr lang="en-US" dirty="0" smtClean="0"/>
              <a:t>Intracranial pressure monitoring</a:t>
            </a:r>
          </a:p>
          <a:p>
            <a:pPr lvl="1" eaLnBrk="1" hangingPunct="1">
              <a:defRPr/>
            </a:pPr>
            <a:r>
              <a:rPr lang="en-US" dirty="0" smtClean="0"/>
              <a:t>Early aneurysm occlusion </a:t>
            </a:r>
          </a:p>
          <a:p>
            <a:pPr lvl="1" eaLnBrk="1" hangingPunct="1">
              <a:defRPr/>
            </a:pPr>
            <a:r>
              <a:rPr lang="en-US" dirty="0" smtClean="0"/>
              <a:t>Prophylaxis against delayed ischemia</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87450" y="1268413"/>
            <a:ext cx="6048375" cy="731837"/>
          </a:xfrm>
        </p:spPr>
        <p:txBody>
          <a:bodyPr/>
          <a:lstStyle/>
          <a:p>
            <a:pPr eaLnBrk="1" hangingPunct="1">
              <a:defRPr/>
            </a:pPr>
            <a:r>
              <a:rPr lang="en-US" sz="3200" dirty="0" smtClean="0"/>
              <a:t>Advanced age</a:t>
            </a:r>
          </a:p>
        </p:txBody>
      </p:sp>
      <p:sp>
        <p:nvSpPr>
          <p:cNvPr id="27651" name="Rectangle 3"/>
          <p:cNvSpPr>
            <a:spLocks noGrp="1" noChangeArrowheads="1"/>
          </p:cNvSpPr>
          <p:nvPr>
            <p:ph type="body" idx="1"/>
          </p:nvPr>
        </p:nvSpPr>
        <p:spPr>
          <a:xfrm>
            <a:off x="684213" y="1989138"/>
            <a:ext cx="7772400" cy="4176712"/>
          </a:xfrm>
        </p:spPr>
        <p:txBody>
          <a:bodyPr/>
          <a:lstStyle/>
          <a:p>
            <a:pPr eaLnBrk="1" hangingPunct="1">
              <a:buFont typeface="Wingdings" pitchFamily="2" charset="2"/>
              <a:buNone/>
              <a:defRPr/>
            </a:pPr>
            <a:endParaRPr lang="en-US" dirty="0" smtClean="0"/>
          </a:p>
          <a:p>
            <a:pPr lvl="1" eaLnBrk="1" hangingPunct="1">
              <a:defRPr/>
            </a:pPr>
            <a:r>
              <a:rPr lang="en-US" dirty="0" smtClean="0"/>
              <a:t>Surgically treated patients do better than conservatively managed</a:t>
            </a:r>
          </a:p>
          <a:p>
            <a:pPr lvl="1" eaLnBrk="1" hangingPunct="1">
              <a:defRPr/>
            </a:pPr>
            <a:r>
              <a:rPr lang="en-US" dirty="0" smtClean="0"/>
              <a:t>Treatment of unruptured aneurysm is beneficial if life expectancy is more than 13 years</a:t>
            </a:r>
          </a:p>
          <a:p>
            <a:pPr lvl="1" eaLnBrk="1" hangingPunct="1">
              <a:defRPr/>
            </a:pPr>
            <a:r>
              <a:rPr lang="en-US" dirty="0" smtClean="0"/>
              <a:t>Treatment should not be denied only on the basis of age</a:t>
            </a:r>
          </a:p>
          <a:p>
            <a:pPr lvl="2" eaLnBrk="1" hangingPunct="1">
              <a:defRPr/>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79613" y="404813"/>
            <a:ext cx="4343400" cy="658812"/>
          </a:xfrm>
        </p:spPr>
        <p:txBody>
          <a:bodyPr/>
          <a:lstStyle/>
          <a:p>
            <a:pPr eaLnBrk="1" hangingPunct="1">
              <a:defRPr/>
            </a:pPr>
            <a:r>
              <a:rPr lang="en-US" sz="3600" dirty="0" smtClean="0"/>
              <a:t>PREGNANCY </a:t>
            </a:r>
          </a:p>
        </p:txBody>
      </p:sp>
      <p:sp>
        <p:nvSpPr>
          <p:cNvPr id="18435" name="Rectangle 3"/>
          <p:cNvSpPr>
            <a:spLocks noGrp="1" noChangeArrowheads="1"/>
          </p:cNvSpPr>
          <p:nvPr>
            <p:ph type="body" idx="1"/>
          </p:nvPr>
        </p:nvSpPr>
        <p:spPr>
          <a:xfrm>
            <a:off x="685800" y="1484313"/>
            <a:ext cx="7772400" cy="4611687"/>
          </a:xfrm>
        </p:spPr>
        <p:txBody>
          <a:bodyPr/>
          <a:lstStyle/>
          <a:p>
            <a:pPr eaLnBrk="1" hangingPunct="1">
              <a:defRPr/>
            </a:pPr>
            <a:r>
              <a:rPr lang="en-US" dirty="0" smtClean="0"/>
              <a:t>Investigated and treated as same.</a:t>
            </a:r>
          </a:p>
          <a:p>
            <a:pPr eaLnBrk="1" hangingPunct="1">
              <a:defRPr/>
            </a:pPr>
            <a:r>
              <a:rPr lang="en-US" dirty="0" smtClean="0"/>
              <a:t>Pregnancy can be continued</a:t>
            </a:r>
          </a:p>
          <a:p>
            <a:pPr eaLnBrk="1" hangingPunct="1">
              <a:defRPr/>
            </a:pPr>
            <a:r>
              <a:rPr lang="en-US" dirty="0" smtClean="0"/>
              <a:t>Temporary clips than hypotension during surgery</a:t>
            </a:r>
          </a:p>
          <a:p>
            <a:pPr eaLnBrk="1" hangingPunct="1">
              <a:defRPr/>
            </a:pPr>
            <a:r>
              <a:rPr lang="en-US" dirty="0" smtClean="0"/>
              <a:t>Mannitol and hyperventilation to be curtailed</a:t>
            </a:r>
          </a:p>
          <a:p>
            <a:pPr eaLnBrk="1" hangingPunct="1">
              <a:defRPr/>
            </a:pPr>
            <a:r>
              <a:rPr lang="en-US" dirty="0" smtClean="0"/>
              <a:t>LSCS is preferred in unruptured cases</a:t>
            </a:r>
          </a:p>
          <a:p>
            <a:pPr eaLnBrk="1" hangingPunct="1">
              <a:defRPr/>
            </a:pPr>
            <a:r>
              <a:rPr lang="en-US" dirty="0" smtClean="0"/>
              <a:t>Craniotomy and LSCS performed together</a:t>
            </a:r>
          </a:p>
          <a:p>
            <a:pPr eaLnBrk="1" hangingPunct="1">
              <a:defRPr/>
            </a:pPr>
            <a:r>
              <a:rPr lang="en-US" dirty="0" smtClean="0"/>
              <a:t>Anticonvulsants and CCB to be avoided.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835150" y="476250"/>
            <a:ext cx="5181600" cy="874713"/>
          </a:xfrm>
        </p:spPr>
        <p:txBody>
          <a:bodyPr/>
          <a:lstStyle/>
          <a:p>
            <a:pPr eaLnBrk="1" hangingPunct="1">
              <a:defRPr/>
            </a:pPr>
            <a:r>
              <a:rPr lang="en-US" dirty="0" smtClean="0"/>
              <a:t>Infective aneurysms</a:t>
            </a:r>
          </a:p>
        </p:txBody>
      </p:sp>
      <p:sp>
        <p:nvSpPr>
          <p:cNvPr id="19459" name="Rectangle 3"/>
          <p:cNvSpPr>
            <a:spLocks noGrp="1" noChangeArrowheads="1"/>
          </p:cNvSpPr>
          <p:nvPr>
            <p:ph type="body" idx="1"/>
          </p:nvPr>
        </p:nvSpPr>
        <p:spPr>
          <a:xfrm>
            <a:off x="684213" y="2492375"/>
            <a:ext cx="7772400" cy="3313113"/>
          </a:xfrm>
        </p:spPr>
        <p:txBody>
          <a:bodyPr/>
          <a:lstStyle/>
          <a:p>
            <a:pPr eaLnBrk="1" hangingPunct="1">
              <a:defRPr/>
            </a:pPr>
            <a:r>
              <a:rPr lang="en-US" dirty="0" smtClean="0"/>
              <a:t>Staph aureus is most common cause</a:t>
            </a:r>
          </a:p>
          <a:p>
            <a:pPr eaLnBrk="1" hangingPunct="1">
              <a:defRPr/>
            </a:pPr>
            <a:r>
              <a:rPr lang="en-US" dirty="0" smtClean="0"/>
              <a:t>Course of IV antibiotics for 4-6 wks.</a:t>
            </a:r>
          </a:p>
          <a:p>
            <a:pPr eaLnBrk="1" hangingPunct="1">
              <a:defRPr/>
            </a:pPr>
            <a:r>
              <a:rPr lang="en-US" dirty="0" smtClean="0"/>
              <a:t>Surgical excision of aneurysm followed by bypass, anastomosis, or ligation of vessel.</a:t>
            </a:r>
          </a:p>
          <a:p>
            <a:pPr eaLnBrk="1" hangingPunct="1">
              <a:buFont typeface="Wingdings" pitchFamily="2" charset="2"/>
              <a:buNone/>
              <a:defRPr/>
            </a:pPr>
            <a:endParaRPr lang="en-US" dirty="0" smtClean="0"/>
          </a:p>
          <a:p>
            <a:pPr eaLnBrk="1" hangingPunct="1">
              <a:defRPr/>
            </a:pPr>
            <a:endParaRPr lang="en-US" dirty="0" smtClean="0"/>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dirty="0" smtClean="0"/>
              <a:t>Giant aneurysms</a:t>
            </a:r>
          </a:p>
        </p:txBody>
      </p:sp>
      <p:sp>
        <p:nvSpPr>
          <p:cNvPr id="57347" name="Rectangle 3"/>
          <p:cNvSpPr>
            <a:spLocks noGrp="1" noChangeArrowheads="1"/>
          </p:cNvSpPr>
          <p:nvPr>
            <p:ph type="body" idx="1"/>
          </p:nvPr>
        </p:nvSpPr>
        <p:spPr>
          <a:xfrm>
            <a:off x="468313" y="2781300"/>
            <a:ext cx="8229600" cy="2620963"/>
          </a:xfrm>
        </p:spPr>
        <p:txBody>
          <a:bodyPr/>
          <a:lstStyle/>
          <a:p>
            <a:pPr eaLnBrk="1" hangingPunct="1">
              <a:defRPr/>
            </a:pPr>
            <a:r>
              <a:rPr lang="en-US" dirty="0" smtClean="0"/>
              <a:t>Aneurysms more than 25 mm </a:t>
            </a:r>
          </a:p>
          <a:p>
            <a:pPr eaLnBrk="1" hangingPunct="1">
              <a:defRPr/>
            </a:pPr>
            <a:r>
              <a:rPr lang="en-US" dirty="0" smtClean="0"/>
              <a:t>Mortality quoted from 5-25%</a:t>
            </a:r>
          </a:p>
          <a:p>
            <a:pPr eaLnBrk="1" hangingPunct="1">
              <a:defRPr/>
            </a:pPr>
            <a:r>
              <a:rPr lang="en-US" dirty="0" smtClean="0"/>
              <a:t>Good or excellent outcome in 70-80% </a:t>
            </a:r>
          </a:p>
          <a:p>
            <a:pP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268538" y="404813"/>
            <a:ext cx="4906962" cy="981075"/>
          </a:xfrm>
        </p:spPr>
        <p:txBody>
          <a:bodyPr/>
          <a:lstStyle/>
          <a:p>
            <a:pPr eaLnBrk="1" hangingPunct="1">
              <a:defRPr/>
            </a:pPr>
            <a:r>
              <a:rPr lang="en-US" dirty="0" smtClean="0"/>
              <a:t>Treatment options </a:t>
            </a:r>
          </a:p>
        </p:txBody>
      </p:sp>
      <p:sp>
        <p:nvSpPr>
          <p:cNvPr id="69635" name="Rectangle 3"/>
          <p:cNvSpPr>
            <a:spLocks noGrp="1" noChangeArrowheads="1"/>
          </p:cNvSpPr>
          <p:nvPr>
            <p:ph type="body" idx="1"/>
          </p:nvPr>
        </p:nvSpPr>
        <p:spPr>
          <a:xfrm>
            <a:off x="468313" y="1916113"/>
            <a:ext cx="8229600" cy="4392612"/>
          </a:xfrm>
        </p:spPr>
        <p:txBody>
          <a:bodyPr/>
          <a:lstStyle/>
          <a:p>
            <a:pPr eaLnBrk="1" hangingPunct="1">
              <a:defRPr/>
            </a:pPr>
            <a:r>
              <a:rPr lang="en-US" dirty="0" smtClean="0"/>
              <a:t>Clipping ( multiple clipping, fenestrated clips)</a:t>
            </a:r>
          </a:p>
          <a:p>
            <a:pPr eaLnBrk="1" hangingPunct="1">
              <a:defRPr/>
            </a:pPr>
            <a:r>
              <a:rPr lang="en-US" dirty="0" smtClean="0"/>
              <a:t>Parent vessel ligation</a:t>
            </a:r>
          </a:p>
          <a:p>
            <a:pPr eaLnBrk="1" hangingPunct="1">
              <a:defRPr/>
            </a:pPr>
            <a:r>
              <a:rPr lang="en-US" dirty="0" smtClean="0"/>
              <a:t>Revascularization with or without trapping</a:t>
            </a:r>
          </a:p>
          <a:p>
            <a:pPr eaLnBrk="1" hangingPunct="1">
              <a:defRPr/>
            </a:pPr>
            <a:r>
              <a:rPr lang="en-US" dirty="0" smtClean="0"/>
              <a:t>Endovascular occlusion</a:t>
            </a:r>
          </a:p>
          <a:p>
            <a:pPr eaLnBrk="1" hangingPunct="1">
              <a:defRPr/>
            </a:pPr>
            <a:r>
              <a:rPr lang="en-US" dirty="0" smtClean="0"/>
              <a:t>Aneurysmectomy </a:t>
            </a:r>
          </a:p>
          <a:p>
            <a:pPr eaLnBrk="1" hangingPunct="1">
              <a:defRPr/>
            </a:pPr>
            <a:r>
              <a:rPr lang="en-US" dirty="0" smtClean="0"/>
              <a:t>Aneurysmorrhapy</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395288" y="2492375"/>
            <a:ext cx="8229600" cy="1143000"/>
          </a:xfrm>
        </p:spPr>
        <p:txBody>
          <a:bodyPr/>
          <a:lstStyle/>
          <a:p>
            <a:pPr eaLnBrk="1" hangingPunct="1">
              <a:defRPr/>
            </a:pPr>
            <a:r>
              <a:rPr lang="en-US" sz="6000" i="1" u="sng" dirty="0" smtClean="0"/>
              <a:t>Thank you</a:t>
            </a:r>
            <a:endParaRPr lang="en-IN" sz="6000" i="1" u="sng" dirty="0" smtClean="0"/>
          </a:p>
        </p:txBody>
      </p:sp>
      <p:sp>
        <p:nvSpPr>
          <p:cNvPr id="122883" name="Rectangle 3"/>
          <p:cNvSpPr>
            <a:spLocks noGrp="1" noChangeArrowheads="1"/>
          </p:cNvSpPr>
          <p:nvPr>
            <p:ph type="body" idx="1"/>
          </p:nvPr>
        </p:nvSpPr>
        <p:spPr>
          <a:xfrm>
            <a:off x="468313" y="2636838"/>
            <a:ext cx="8229600" cy="4530725"/>
          </a:xfrm>
        </p:spPr>
        <p:txBody>
          <a:bodyPr/>
          <a:lstStyle/>
          <a:p>
            <a:pPr eaLnBrk="1" hangingPunct="1">
              <a:buFont typeface="Wingdings" pitchFamily="2" charset="2"/>
              <a:buNone/>
              <a:defRPr/>
            </a:pPr>
            <a:r>
              <a:rPr lang="en-US" dirty="0" smtClean="0"/>
              <a:t>  </a:t>
            </a:r>
            <a:endParaRPr lang="en-I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dirty="0" smtClean="0"/>
              <a:t>Presentation</a:t>
            </a:r>
            <a:endParaRPr lang="en-IN" dirty="0" smtClean="0"/>
          </a:p>
        </p:txBody>
      </p:sp>
      <p:sp>
        <p:nvSpPr>
          <p:cNvPr id="119811" name="Rectangle 3"/>
          <p:cNvSpPr>
            <a:spLocks noGrp="1" noChangeArrowheads="1"/>
          </p:cNvSpPr>
          <p:nvPr>
            <p:ph type="body" idx="1"/>
          </p:nvPr>
        </p:nvSpPr>
        <p:spPr>
          <a:xfrm>
            <a:off x="468313" y="2327275"/>
            <a:ext cx="8229600" cy="4530725"/>
          </a:xfrm>
        </p:spPr>
        <p:txBody>
          <a:bodyPr/>
          <a:lstStyle/>
          <a:p>
            <a:pPr eaLnBrk="1" hangingPunct="1">
              <a:defRPr/>
            </a:pPr>
            <a:r>
              <a:rPr lang="en-US" dirty="0" smtClean="0"/>
              <a:t>Minor hemorrhage/sentinel hemorrhage</a:t>
            </a:r>
          </a:p>
          <a:p>
            <a:pPr eaLnBrk="1" hangingPunct="1">
              <a:defRPr/>
            </a:pPr>
            <a:r>
              <a:rPr lang="en-US" dirty="0" smtClean="0"/>
              <a:t>Small infarcts</a:t>
            </a:r>
          </a:p>
          <a:p>
            <a:pPr eaLnBrk="1" hangingPunct="1">
              <a:defRPr/>
            </a:pPr>
            <a:r>
              <a:rPr lang="en-US" dirty="0" smtClean="0"/>
              <a:t>Seizures</a:t>
            </a:r>
          </a:p>
          <a:p>
            <a:pPr eaLnBrk="1" hangingPunct="1">
              <a:defRPr/>
            </a:pPr>
            <a:r>
              <a:rPr lang="en-US" dirty="0" smtClean="0"/>
              <a:t>Headache</a:t>
            </a:r>
          </a:p>
          <a:p>
            <a:pPr eaLnBrk="1" hangingPunct="1">
              <a:defRPr/>
            </a:pPr>
            <a:r>
              <a:rPr lang="en-US" dirty="0" smtClean="0"/>
              <a:t>Incidentally discovered</a:t>
            </a:r>
            <a:endParaRPr lang="en-IN"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en-US" dirty="0" smtClean="0"/>
              <a:t>Factors deciding treatment</a:t>
            </a:r>
            <a:endParaRPr lang="en-IN" dirty="0" smtClean="0"/>
          </a:p>
        </p:txBody>
      </p:sp>
      <p:sp>
        <p:nvSpPr>
          <p:cNvPr id="89091" name="Rectangle 3"/>
          <p:cNvSpPr>
            <a:spLocks noGrp="1" noChangeArrowheads="1"/>
          </p:cNvSpPr>
          <p:nvPr>
            <p:ph type="body" idx="1"/>
          </p:nvPr>
        </p:nvSpPr>
        <p:spPr/>
        <p:txBody>
          <a:bodyPr/>
          <a:lstStyle/>
          <a:p>
            <a:pPr eaLnBrk="1" hangingPunct="1">
              <a:lnSpc>
                <a:spcPct val="80000"/>
              </a:lnSpc>
              <a:defRPr/>
            </a:pPr>
            <a:r>
              <a:rPr lang="en-US" sz="2800" dirty="0" smtClean="0"/>
              <a:t>Mode of presentation</a:t>
            </a:r>
          </a:p>
          <a:p>
            <a:pPr lvl="1" eaLnBrk="1" hangingPunct="1">
              <a:lnSpc>
                <a:spcPct val="80000"/>
              </a:lnSpc>
              <a:defRPr/>
            </a:pPr>
            <a:r>
              <a:rPr lang="en-US" sz="2400" dirty="0" smtClean="0"/>
              <a:t>Ruptured aneurysm</a:t>
            </a:r>
          </a:p>
          <a:p>
            <a:pPr lvl="1" eaLnBrk="1" hangingPunct="1">
              <a:lnSpc>
                <a:spcPct val="80000"/>
              </a:lnSpc>
              <a:defRPr/>
            </a:pPr>
            <a:r>
              <a:rPr lang="en-US" sz="2400" dirty="0" smtClean="0"/>
              <a:t>Un ruptured aneurysm</a:t>
            </a:r>
          </a:p>
          <a:p>
            <a:pPr eaLnBrk="1" hangingPunct="1">
              <a:lnSpc>
                <a:spcPct val="80000"/>
              </a:lnSpc>
              <a:defRPr/>
            </a:pPr>
            <a:r>
              <a:rPr lang="en-US" sz="2800" dirty="0" smtClean="0"/>
              <a:t>Patients related factors</a:t>
            </a:r>
          </a:p>
          <a:p>
            <a:pPr lvl="1" eaLnBrk="1" hangingPunct="1">
              <a:lnSpc>
                <a:spcPct val="80000"/>
              </a:lnSpc>
              <a:defRPr/>
            </a:pPr>
            <a:r>
              <a:rPr lang="en-US" sz="2400" dirty="0" smtClean="0"/>
              <a:t>General condition</a:t>
            </a:r>
          </a:p>
          <a:p>
            <a:pPr lvl="1" eaLnBrk="1" hangingPunct="1">
              <a:lnSpc>
                <a:spcPct val="80000"/>
              </a:lnSpc>
              <a:defRPr/>
            </a:pPr>
            <a:r>
              <a:rPr lang="en-US" sz="2400" dirty="0" smtClean="0"/>
              <a:t>Medical co morbidities</a:t>
            </a:r>
          </a:p>
          <a:p>
            <a:pPr eaLnBrk="1" hangingPunct="1">
              <a:lnSpc>
                <a:spcPct val="80000"/>
              </a:lnSpc>
              <a:defRPr/>
            </a:pPr>
            <a:r>
              <a:rPr lang="en-US" sz="2800" dirty="0" smtClean="0"/>
              <a:t>Aneurysm related factors</a:t>
            </a:r>
          </a:p>
          <a:p>
            <a:pPr lvl="1" eaLnBrk="1" hangingPunct="1">
              <a:lnSpc>
                <a:spcPct val="80000"/>
              </a:lnSpc>
              <a:defRPr/>
            </a:pPr>
            <a:r>
              <a:rPr lang="en-US" sz="2400" dirty="0" smtClean="0"/>
              <a:t>Location, anatomy, size</a:t>
            </a:r>
          </a:p>
          <a:p>
            <a:pPr eaLnBrk="1" hangingPunct="1">
              <a:lnSpc>
                <a:spcPct val="80000"/>
              </a:lnSpc>
              <a:defRPr/>
            </a:pPr>
            <a:r>
              <a:rPr lang="en-US" sz="2800" dirty="0" smtClean="0"/>
              <a:t>Availability of expertise</a:t>
            </a:r>
          </a:p>
          <a:p>
            <a:pPr lvl="1" eaLnBrk="1" hangingPunct="1">
              <a:lnSpc>
                <a:spcPct val="80000"/>
              </a:lnSpc>
              <a:defRPr/>
            </a:pPr>
            <a:r>
              <a:rPr lang="en-US" sz="2400" dirty="0" smtClean="0"/>
              <a:t>Surgical </a:t>
            </a:r>
          </a:p>
          <a:p>
            <a:pPr lvl="1" eaLnBrk="1" hangingPunct="1">
              <a:lnSpc>
                <a:spcPct val="80000"/>
              </a:lnSpc>
              <a:defRPr/>
            </a:pPr>
            <a:r>
              <a:rPr lang="en-US" sz="2400" dirty="0" smtClean="0"/>
              <a:t>endovascular</a:t>
            </a:r>
          </a:p>
          <a:p>
            <a:pPr eaLnBrk="1" hangingPunct="1">
              <a:lnSpc>
                <a:spcPct val="80000"/>
              </a:lnSpc>
              <a:defRPr/>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58888" y="404813"/>
            <a:ext cx="6335712" cy="935037"/>
          </a:xfrm>
        </p:spPr>
        <p:txBody>
          <a:bodyPr/>
          <a:lstStyle/>
          <a:p>
            <a:pPr eaLnBrk="1" hangingPunct="1">
              <a:defRPr/>
            </a:pPr>
            <a:r>
              <a:rPr lang="en-US" sz="4000" dirty="0" smtClean="0"/>
              <a:t>Un-ruptured aneurysms: </a:t>
            </a:r>
            <a:br>
              <a:rPr lang="en-US" sz="4000" dirty="0" smtClean="0"/>
            </a:br>
            <a:endParaRPr lang="en-US" sz="4000" dirty="0" smtClean="0"/>
          </a:p>
        </p:txBody>
      </p:sp>
      <p:sp>
        <p:nvSpPr>
          <p:cNvPr id="8195" name="Rectangle 3"/>
          <p:cNvSpPr>
            <a:spLocks noGrp="1" noChangeArrowheads="1"/>
          </p:cNvSpPr>
          <p:nvPr>
            <p:ph type="body" idx="1"/>
          </p:nvPr>
        </p:nvSpPr>
        <p:spPr>
          <a:xfrm>
            <a:off x="755650" y="2060575"/>
            <a:ext cx="7772400" cy="4176713"/>
          </a:xfrm>
        </p:spPr>
        <p:txBody>
          <a:bodyPr/>
          <a:lstStyle/>
          <a:p>
            <a:pPr marL="609600" indent="-609600" eaLnBrk="1" hangingPunct="1">
              <a:buFont typeface="Wingdings" pitchFamily="2" charset="2"/>
              <a:buNone/>
              <a:defRPr/>
            </a:pPr>
            <a:r>
              <a:rPr lang="en-US" dirty="0" smtClean="0"/>
              <a:t>Why to treat these aneurysms:</a:t>
            </a:r>
          </a:p>
          <a:p>
            <a:pPr marL="609600" indent="-609600" eaLnBrk="1" hangingPunct="1">
              <a:buFontTx/>
              <a:buAutoNum type="arabicPeriod"/>
              <a:defRPr/>
            </a:pPr>
            <a:r>
              <a:rPr lang="en-US" dirty="0" smtClean="0"/>
              <a:t>Risk of SAH  is 0.05-6 % each year.</a:t>
            </a:r>
          </a:p>
          <a:p>
            <a:pPr marL="609600" indent="-609600" eaLnBrk="1" hangingPunct="1">
              <a:buFontTx/>
              <a:buAutoNum type="arabicPeriod"/>
              <a:defRPr/>
            </a:pPr>
            <a:r>
              <a:rPr lang="en-US" dirty="0" smtClean="0"/>
              <a:t>Around 50 % of these ruptures are fatal</a:t>
            </a:r>
          </a:p>
          <a:p>
            <a:pPr marL="609600" indent="-609600" eaLnBrk="1" hangingPunct="1">
              <a:buFontTx/>
              <a:buAutoNum type="arabicPeriod"/>
              <a:defRPr/>
            </a:pPr>
            <a:r>
              <a:rPr lang="en-US" dirty="0" smtClean="0"/>
              <a:t>Increase in size &gt;1 cm increases the risk 11 fold</a:t>
            </a:r>
          </a:p>
          <a:p>
            <a:pPr marL="609600" indent="-609600" eaLnBrk="1" hangingPunct="1">
              <a:buFontTx/>
              <a:buNone/>
              <a:defRPr/>
            </a:pPr>
            <a:endParaRPr lang="en-US" dirty="0" smtClean="0"/>
          </a:p>
          <a:p>
            <a:pPr marL="609600" indent="-609600" eaLnBrk="1" hangingPunct="1">
              <a:buFontTx/>
              <a:buNone/>
              <a:defRPr/>
            </a:pPr>
            <a:r>
              <a:rPr lang="en-US" dirty="0" smtClean="0"/>
              <a:t>(ISUIA trial. </a:t>
            </a:r>
            <a:r>
              <a:rPr lang="en-US" sz="2000" dirty="0" smtClean="0"/>
              <a:t>N Engl J Med 1998;339:1725-33</a:t>
            </a:r>
            <a:r>
              <a:rPr lang="en-US" sz="2800" dirty="0" smtClean="0"/>
              <a:t>)</a:t>
            </a:r>
            <a:endParaRPr lang="en-US" sz="2000" dirty="0" smtClean="0"/>
          </a:p>
          <a:p>
            <a:pPr marL="609600" indent="-609600" eaLnBrk="1" hangingPunct="1">
              <a:buFont typeface="Wingdings" pitchFamily="2" charset="2"/>
              <a:buNone/>
              <a:defRPr/>
            </a:pPr>
            <a:endParaRPr lang="en-US" sz="2000" dirty="0" smtClean="0"/>
          </a:p>
          <a:p>
            <a:pPr marL="609600" indent="-609600" eaLnBrk="1" hangingPunct="1">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en-US" sz="4000" dirty="0" smtClean="0"/>
              <a:t>Risks factors for SAH</a:t>
            </a:r>
            <a:br>
              <a:rPr lang="en-US" sz="4000" dirty="0" smtClean="0"/>
            </a:br>
            <a:endParaRPr lang="en-US" sz="4000" dirty="0" smtClean="0"/>
          </a:p>
        </p:txBody>
      </p:sp>
      <p:sp>
        <p:nvSpPr>
          <p:cNvPr id="95235" name="Rectangle 3"/>
          <p:cNvSpPr>
            <a:spLocks noGrp="1" noChangeArrowheads="1"/>
          </p:cNvSpPr>
          <p:nvPr>
            <p:ph type="body" idx="1"/>
          </p:nvPr>
        </p:nvSpPr>
        <p:spPr/>
        <p:txBody>
          <a:bodyPr/>
          <a:lstStyle/>
          <a:p>
            <a:pPr eaLnBrk="1" hangingPunct="1">
              <a:defRPr/>
            </a:pPr>
            <a:r>
              <a:rPr lang="en-US" dirty="0" smtClean="0"/>
              <a:t>Increased aneurysm size on serial imaging</a:t>
            </a:r>
          </a:p>
          <a:p>
            <a:pPr eaLnBrk="1" hangingPunct="1">
              <a:defRPr/>
            </a:pPr>
            <a:r>
              <a:rPr lang="en-US" dirty="0" smtClean="0"/>
              <a:t>Posterior circulation aneurysms</a:t>
            </a:r>
          </a:p>
          <a:p>
            <a:pPr eaLnBrk="1" hangingPunct="1">
              <a:defRPr/>
            </a:pPr>
            <a:r>
              <a:rPr lang="en-US" dirty="0" smtClean="0"/>
              <a:t>Previous SAH from another aneurysm</a:t>
            </a:r>
          </a:p>
          <a:p>
            <a:pPr eaLnBrk="1" hangingPunct="1">
              <a:defRPr/>
            </a:pPr>
            <a:r>
              <a:rPr lang="en-US" dirty="0" smtClean="0"/>
              <a:t>Symptomatic aneurysms</a:t>
            </a:r>
          </a:p>
          <a:p>
            <a:pPr eaLnBrk="1" hangingPunct="1">
              <a:defRPr/>
            </a:pPr>
            <a:r>
              <a:rPr lang="en-US" dirty="0" smtClean="0"/>
              <a:t>Females</a:t>
            </a:r>
          </a:p>
          <a:p>
            <a:pPr eaLnBrk="1" hangingPunct="1">
              <a:defRPr/>
            </a:pPr>
            <a:r>
              <a:rPr lang="en-US" dirty="0" smtClean="0"/>
              <a:t>Cigarette smoking </a:t>
            </a:r>
          </a:p>
          <a:p>
            <a:pPr eaLnBrk="1" hangingPunct="1">
              <a:defRPr/>
            </a:pPr>
            <a:r>
              <a:rPr lang="en-US" dirty="0" smtClean="0"/>
              <a:t>Binge alcohol drinking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n-US" sz="4000" dirty="0" smtClean="0"/>
              <a:t>Which un ruptured aneurysm to be treated?</a:t>
            </a:r>
          </a:p>
        </p:txBody>
      </p:sp>
      <p:sp>
        <p:nvSpPr>
          <p:cNvPr id="79875" name="Rectangle 3"/>
          <p:cNvSpPr>
            <a:spLocks noGrp="1" noChangeArrowheads="1"/>
          </p:cNvSpPr>
          <p:nvPr>
            <p:ph type="body" idx="1"/>
          </p:nvPr>
        </p:nvSpPr>
        <p:spPr>
          <a:xfrm>
            <a:off x="684213" y="1844675"/>
            <a:ext cx="7772400" cy="4754563"/>
          </a:xfrm>
        </p:spPr>
        <p:txBody>
          <a:bodyPr/>
          <a:lstStyle/>
          <a:p>
            <a:pPr eaLnBrk="1" hangingPunct="1">
              <a:defRPr/>
            </a:pPr>
            <a:r>
              <a:rPr lang="en-US" dirty="0" smtClean="0"/>
              <a:t>Symptomatic aneurysm</a:t>
            </a:r>
          </a:p>
          <a:p>
            <a:pPr eaLnBrk="1" hangingPunct="1">
              <a:defRPr/>
            </a:pPr>
            <a:r>
              <a:rPr lang="en-US" dirty="0" smtClean="0"/>
              <a:t>SAH from another aneurysm</a:t>
            </a:r>
          </a:p>
          <a:p>
            <a:pPr eaLnBrk="1" hangingPunct="1">
              <a:defRPr/>
            </a:pPr>
            <a:r>
              <a:rPr lang="en-US" dirty="0" smtClean="0"/>
              <a:t>Aneurysm &gt; 10 mm</a:t>
            </a:r>
          </a:p>
          <a:p>
            <a:pPr eaLnBrk="1" hangingPunct="1">
              <a:defRPr/>
            </a:pPr>
            <a:r>
              <a:rPr lang="en-US" dirty="0" smtClean="0"/>
              <a:t>Aneurysm between 6-9 mm in middle and young age group</a:t>
            </a:r>
          </a:p>
          <a:p>
            <a:pPr eaLnBrk="1" hangingPunct="1">
              <a:defRPr/>
            </a:pPr>
            <a:r>
              <a:rPr lang="en-US" dirty="0" smtClean="0"/>
              <a:t>If any aneurysm increases on serial angiograms</a:t>
            </a:r>
          </a:p>
          <a:p>
            <a:pPr eaLnBrk="1" hangingPunct="1">
              <a:defRPr/>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531</TotalTime>
  <Words>1569</Words>
  <Application>Microsoft Office PowerPoint</Application>
  <PresentationFormat>On-screen Show (4:3)</PresentationFormat>
  <Paragraphs>308</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Maple</vt:lpstr>
      <vt:lpstr>TREATMENT OF INTRACRANIAL ANEURYSMS</vt:lpstr>
      <vt:lpstr>Introduction</vt:lpstr>
      <vt:lpstr>Etiology</vt:lpstr>
      <vt:lpstr>Presentation</vt:lpstr>
      <vt:lpstr>Presentation</vt:lpstr>
      <vt:lpstr>Factors deciding treatment</vt:lpstr>
      <vt:lpstr>Un-ruptured aneurysms:  </vt:lpstr>
      <vt:lpstr>Risks factors for SAH </vt:lpstr>
      <vt:lpstr>Which un ruptured aneurysm to be treated?</vt:lpstr>
      <vt:lpstr>Efficacy and risk factors of surgery </vt:lpstr>
      <vt:lpstr>Factors affecting surgical outcome </vt:lpstr>
      <vt:lpstr>RUPTURED ANEURYSMS</vt:lpstr>
      <vt:lpstr>Treatment </vt:lpstr>
      <vt:lpstr>Options for definitive treatment</vt:lpstr>
      <vt:lpstr>PowerPoint Presentation</vt:lpstr>
      <vt:lpstr>Exclusive Indications for surgery </vt:lpstr>
      <vt:lpstr>Timing of surgery: </vt:lpstr>
      <vt:lpstr>Early surgery</vt:lpstr>
      <vt:lpstr>Disadvantages</vt:lpstr>
      <vt:lpstr>Goals of aneurysm treatment </vt:lpstr>
      <vt:lpstr>Technical considerations of aneurysm surgery</vt:lpstr>
      <vt:lpstr>Technical considerations of aneurysm surgery</vt:lpstr>
      <vt:lpstr>Technical considerations of aneurysm surgery</vt:lpstr>
      <vt:lpstr>Technical considerations of aneurysm surgery</vt:lpstr>
      <vt:lpstr>Wrapping </vt:lpstr>
      <vt:lpstr>Parent  vessel ligation: </vt:lpstr>
      <vt:lpstr>Methods of parent vessel ligation</vt:lpstr>
      <vt:lpstr>Revascularization procedures </vt:lpstr>
      <vt:lpstr>Outcome</vt:lpstr>
      <vt:lpstr>Endovascular methods</vt:lpstr>
      <vt:lpstr>Endovascular methods</vt:lpstr>
      <vt:lpstr>Balloon occlusion</vt:lpstr>
      <vt:lpstr>GDC coils </vt:lpstr>
      <vt:lpstr>Balloon remolding technique</vt:lpstr>
      <vt:lpstr>Stent-coil technique</vt:lpstr>
      <vt:lpstr>Limiting factors </vt:lpstr>
      <vt:lpstr>ISAT trial (lancet 2005;360:1267-75)</vt:lpstr>
      <vt:lpstr>Criticisms on ISAT trial</vt:lpstr>
      <vt:lpstr>Endoscopy </vt:lpstr>
      <vt:lpstr>Endoscopy </vt:lpstr>
      <vt:lpstr>Endoscopy </vt:lpstr>
      <vt:lpstr>Special circumstances </vt:lpstr>
      <vt:lpstr>Advanced age</vt:lpstr>
      <vt:lpstr>PREGNANCY </vt:lpstr>
      <vt:lpstr>Infective aneurysms</vt:lpstr>
      <vt:lpstr>Giant aneurysms</vt:lpstr>
      <vt:lpstr>Treatment options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ribhav</dc:creator>
  <cp:lastModifiedBy>RCD</cp:lastModifiedBy>
  <cp:revision>26</cp:revision>
  <dcterms:created xsi:type="dcterms:W3CDTF">1601-01-01T00:00:00Z</dcterms:created>
  <dcterms:modified xsi:type="dcterms:W3CDTF">2013-11-23T17:32:12Z</dcterms:modified>
</cp:coreProperties>
</file>